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ink/ink1.xml" ContentType="application/inkml+xml"/>
  <Override PartName="/ppt/ink/ink2.xml" ContentType="application/inkml+xml"/>
  <Override PartName="/ppt/notesSlides/notesSlide107.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108.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162"/>
  </p:notesMasterIdLst>
  <p:sldIdLst>
    <p:sldId id="256" r:id="rId2"/>
    <p:sldId id="458" r:id="rId3"/>
    <p:sldId id="552" r:id="rId4"/>
    <p:sldId id="341" r:id="rId5"/>
    <p:sldId id="368" r:id="rId6"/>
    <p:sldId id="369" r:id="rId7"/>
    <p:sldId id="370" r:id="rId8"/>
    <p:sldId id="371" r:id="rId9"/>
    <p:sldId id="372" r:id="rId10"/>
    <p:sldId id="373" r:id="rId11"/>
    <p:sldId id="340" r:id="rId12"/>
    <p:sldId id="345" r:id="rId13"/>
    <p:sldId id="342" r:id="rId14"/>
    <p:sldId id="344" r:id="rId15"/>
    <p:sldId id="343" r:id="rId16"/>
    <p:sldId id="349" r:id="rId17"/>
    <p:sldId id="346" r:id="rId18"/>
    <p:sldId id="347" r:id="rId19"/>
    <p:sldId id="348" r:id="rId20"/>
    <p:sldId id="351" r:id="rId21"/>
    <p:sldId id="352" r:id="rId22"/>
    <p:sldId id="361" r:id="rId23"/>
    <p:sldId id="362" r:id="rId24"/>
    <p:sldId id="355" r:id="rId25"/>
    <p:sldId id="363" r:id="rId26"/>
    <p:sldId id="350" r:id="rId27"/>
    <p:sldId id="354" r:id="rId28"/>
    <p:sldId id="356" r:id="rId29"/>
    <p:sldId id="374" r:id="rId30"/>
    <p:sldId id="375" r:id="rId31"/>
    <p:sldId id="515" r:id="rId32"/>
    <p:sldId id="516" r:id="rId33"/>
    <p:sldId id="366" r:id="rId34"/>
    <p:sldId id="367" r:id="rId35"/>
    <p:sldId id="517" r:id="rId36"/>
    <p:sldId id="518" r:id="rId37"/>
    <p:sldId id="519" r:id="rId38"/>
    <p:sldId id="520" r:id="rId39"/>
    <p:sldId id="521" r:id="rId40"/>
    <p:sldId id="522" r:id="rId41"/>
    <p:sldId id="523" r:id="rId42"/>
    <p:sldId id="524" r:id="rId43"/>
    <p:sldId id="353" r:id="rId44"/>
    <p:sldId id="379" r:id="rId45"/>
    <p:sldId id="380" r:id="rId46"/>
    <p:sldId id="381" r:id="rId47"/>
    <p:sldId id="408" r:id="rId48"/>
    <p:sldId id="407" r:id="rId49"/>
    <p:sldId id="383" r:id="rId50"/>
    <p:sldId id="447" r:id="rId51"/>
    <p:sldId id="384" r:id="rId52"/>
    <p:sldId id="391" r:id="rId53"/>
    <p:sldId id="390" r:id="rId54"/>
    <p:sldId id="385" r:id="rId55"/>
    <p:sldId id="392" r:id="rId56"/>
    <p:sldId id="409" r:id="rId57"/>
    <p:sldId id="446" r:id="rId58"/>
    <p:sldId id="554" r:id="rId59"/>
    <p:sldId id="555" r:id="rId60"/>
    <p:sldId id="556" r:id="rId61"/>
    <p:sldId id="557" r:id="rId62"/>
    <p:sldId id="558" r:id="rId63"/>
    <p:sldId id="559" r:id="rId64"/>
    <p:sldId id="553" r:id="rId65"/>
    <p:sldId id="405" r:id="rId66"/>
    <p:sldId id="406" r:id="rId67"/>
    <p:sldId id="437" r:id="rId68"/>
    <p:sldId id="432" r:id="rId69"/>
    <p:sldId id="433" r:id="rId70"/>
    <p:sldId id="439" r:id="rId71"/>
    <p:sldId id="440" r:id="rId72"/>
    <p:sldId id="441" r:id="rId73"/>
    <p:sldId id="416" r:id="rId74"/>
    <p:sldId id="445" r:id="rId75"/>
    <p:sldId id="417" r:id="rId76"/>
    <p:sldId id="435" r:id="rId77"/>
    <p:sldId id="436" r:id="rId78"/>
    <p:sldId id="525" r:id="rId79"/>
    <p:sldId id="526" r:id="rId80"/>
    <p:sldId id="479" r:id="rId81"/>
    <p:sldId id="527" r:id="rId82"/>
    <p:sldId id="528" r:id="rId83"/>
    <p:sldId id="529" r:id="rId84"/>
    <p:sldId id="530" r:id="rId85"/>
    <p:sldId id="531" r:id="rId86"/>
    <p:sldId id="532" r:id="rId87"/>
    <p:sldId id="533" r:id="rId88"/>
    <p:sldId id="534" r:id="rId89"/>
    <p:sldId id="430" r:id="rId90"/>
    <p:sldId id="535" r:id="rId91"/>
    <p:sldId id="536" r:id="rId92"/>
    <p:sldId id="537" r:id="rId93"/>
    <p:sldId id="431" r:id="rId94"/>
    <p:sldId id="538" r:id="rId95"/>
    <p:sldId id="539" r:id="rId96"/>
    <p:sldId id="434" r:id="rId97"/>
    <p:sldId id="540" r:id="rId98"/>
    <p:sldId id="541" r:id="rId99"/>
    <p:sldId id="542" r:id="rId100"/>
    <p:sldId id="543" r:id="rId101"/>
    <p:sldId id="474" r:id="rId102"/>
    <p:sldId id="475" r:id="rId103"/>
    <p:sldId id="544" r:id="rId104"/>
    <p:sldId id="480" r:id="rId105"/>
    <p:sldId id="545" r:id="rId106"/>
    <p:sldId id="546" r:id="rId107"/>
    <p:sldId id="547" r:id="rId108"/>
    <p:sldId id="485" r:id="rId109"/>
    <p:sldId id="396" r:id="rId110"/>
    <p:sldId id="382" r:id="rId111"/>
    <p:sldId id="454" r:id="rId112"/>
    <p:sldId id="453" r:id="rId113"/>
    <p:sldId id="455" r:id="rId114"/>
    <p:sldId id="456" r:id="rId115"/>
    <p:sldId id="457" r:id="rId116"/>
    <p:sldId id="551" r:id="rId117"/>
    <p:sldId id="459" r:id="rId118"/>
    <p:sldId id="460" r:id="rId119"/>
    <p:sldId id="463" r:id="rId120"/>
    <p:sldId id="481" r:id="rId121"/>
    <p:sldId id="482" r:id="rId122"/>
    <p:sldId id="483" r:id="rId123"/>
    <p:sldId id="461" r:id="rId124"/>
    <p:sldId id="462" r:id="rId125"/>
    <p:sldId id="410" r:id="rId126"/>
    <p:sldId id="393" r:id="rId127"/>
    <p:sldId id="398" r:id="rId128"/>
    <p:sldId id="399" r:id="rId129"/>
    <p:sldId id="400" r:id="rId130"/>
    <p:sldId id="401" r:id="rId131"/>
    <p:sldId id="402" r:id="rId132"/>
    <p:sldId id="395" r:id="rId133"/>
    <p:sldId id="412" r:id="rId134"/>
    <p:sldId id="414" r:id="rId135"/>
    <p:sldId id="448" r:id="rId136"/>
    <p:sldId id="429" r:id="rId137"/>
    <p:sldId id="415" r:id="rId138"/>
    <p:sldId id="418" r:id="rId139"/>
    <p:sldId id="403" r:id="rId140"/>
    <p:sldId id="419" r:id="rId141"/>
    <p:sldId id="421" r:id="rId142"/>
    <p:sldId id="422" r:id="rId143"/>
    <p:sldId id="423" r:id="rId144"/>
    <p:sldId id="424" r:id="rId145"/>
    <p:sldId id="425" r:id="rId146"/>
    <p:sldId id="426" r:id="rId147"/>
    <p:sldId id="427" r:id="rId148"/>
    <p:sldId id="428" r:id="rId149"/>
    <p:sldId id="438" r:id="rId150"/>
    <p:sldId id="464" r:id="rId151"/>
    <p:sldId id="465" r:id="rId152"/>
    <p:sldId id="471" r:id="rId153"/>
    <p:sldId id="466" r:id="rId154"/>
    <p:sldId id="468" r:id="rId155"/>
    <p:sldId id="478" r:id="rId156"/>
    <p:sldId id="476" r:id="rId157"/>
    <p:sldId id="477" r:id="rId158"/>
    <p:sldId id="467" r:id="rId159"/>
    <p:sldId id="469" r:id="rId160"/>
    <p:sldId id="470" r:id="rId161"/>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6758" autoAdjust="0"/>
  </p:normalViewPr>
  <p:slideViewPr>
    <p:cSldViewPr>
      <p:cViewPr varScale="1">
        <p:scale>
          <a:sx n="96" d="100"/>
          <a:sy n="96" d="100"/>
        </p:scale>
        <p:origin x="1152" y="84"/>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3.17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4096 98 2561,'-19'1'1245,"-18"-4"-217,-38-13 763,42 8-1381,0 2 0,-50-3 0,-52 6 479,-197-9 583,162-2-1371,-319-13 255,123 34-106,103 0-100,-384 22 714,207-33-471,201-5 62,-198 14-229,351-7-997,-126-18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5.22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7621 79 1136,'16'-3'7266,"-17"2"-7128,-1-1 0,0 1 1,0 0-1,0 0 0,1 0 0,-1 0 1,0 0-1,0 0 0,0 1 0,0-1 1,-4 0-1,-64-16 621,0 3 1,-115-7-1,-149 12-219,146 7 45,-992 3 34,661 0-545,-168 4 21,470 0-74,-186 11 76,-384 25 24,367-19-99,-146 1 3,-21-12-14,202-3 22,145-3 172,-223 1 98,162-21-742,292 15 69</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7.17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12359 414 5329,'-188'-18'1412,"99"8"-355,1-3-1,-128-36 0,14 2-472,-443-41 980,574 81-1258,-486-45 901,203 21-535,-650-18 375,-11 30-375,836 10-548,-338-12 140,-2 23-98,178 15-134,-546 13 337,37 10-134,187-14 242,100-7-388,336-4-12,-608 22 183,389-29 34,228-3-72,-270-14-21,-61 2-64,124 35-17,246-4-3252,135-17 1902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8.58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5726 93 2433,'6'-3'174,"3"-2"871,1-1 0,16-12 0,-24 17-907,-1 0-1,1-1 1,-1 1 0,1 0 0,-1-1-1,0 1 1,0-1 0,0 1-1,0-1 1,0 0 0,0 1 0,0-1-1,0 0 1,0 0 0,-1 1 0,1-1-1,-1 0 1,0 0 0,1 0-1,-1 0 1,0 0 0,0 0 0,-1-3-1,1 4-80,-1 0 1,1 0-1,-1 0 0,0 0 0,1 0 0,-1 0 0,0 0 0,0 0 0,0 0 1,0 0-1,0 1 0,0-1 0,0 0 0,0 1 0,0-1 0,0 1 1,0-1-1,0 1 0,-1-1 0,1 1 0,0 0 0,0 0 0,0-1 0,-1 1 1,0 0-1,-41 0 764,32 0-618,-1206 21 3287,600-13-2427,180-12-656,118-2-107,18 0-152,-158 2 97,122 6-176,122-2-39,-53 1 81,-257 6-15,125-6-48,43 4-34,226 0-36,109-4-2,5-1-60,0 0 0,0 2 0,-33 6 0,49-8 42,1 0 0,0 0 0,-1 0 0,1 0 0,0 0 0,-1 0 0,1 0 0,0 0 0,-1 1 0,1-1 0,0 0 1,-1 0-1,1 0 0,0 0 0,-1 0 0,-2 7-964,3-6 964,0-1 0,0 0 0,0 1 0,0-1 0,0 0 0,0 1 0,0-1 0,0 0 0,1 1 0,13 10-798</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47.972"/>
    </inkml:context>
    <inkml:brush xml:id="br0">
      <inkml:brushProperty name="width" value="0.05" units="cm"/>
      <inkml:brushProperty name="height" value="0.05" units="cm"/>
      <inkml:brushProperty name="color" value="#E71224"/>
    </inkml:brush>
  </inkml:definitions>
  <inkml:trace contextRef="#ctx0" brushRef="#br0">0 111 1136,'1'0'103,"-1"-1"1,0 0-1,0 1 0,1-1 0,-1 1 1,0-1-1,1 0 0,-1 1 0,1-1 1,-1 1-1,0-1 0,1 1 0,-1-1 1,1 1-1,0-1 0,-1 1 0,1 0 1,-1-1-1,1 1 0,0 0 0,-1-1 1,1 1-1,0 0 0,-1 0 0,1 0 1,0 0-1,-1 0 0,1-1 0,0 1 1,-1 0-1,1 0 0,0 1 0,-1-1 1,1 0-1,1 0 0,31 5 658,-27-4-560,31 5 288,-3-1-45,0 1 0,55 18 0,-64-14-245,1-2 0,1-2-1,-1 0 1,48 4 0,170-5 2030,-14-2-1823,3-10 615,-35-1-712,-84 11-152,282-6 403,-12-8-428,-226 10 100,34 5 101,75-4-231,179-4 469,-197-2-300,-87-1-167,50-4 17,-87 3 182,150 5 44,-25 1-324,371 4 48,-528 0-47,365-14 177,5 5 68,-291 8-233,244 6 150,112 0-22,-114 2-130,-80 5 28,-217-10-44,205-4 20,-175 1-24,188 6 244,126 6-40,197 2-178,-259-22 16,56-11 46,-345 16-99,199-1 4,415-24 73,-509 2-58,168-13-12,53 25 7,-84 4 22,255-24 114,-326 22-24,-66 4-99,534 14 26,-570-1-43,122 7 14,137 7 16,-214-12-29,88 1 9,-163-10-9,-96-1-5,-1 2 0,54 7 0,-74-4 3,56-1-1,-48-3-4,-17 7-61,-23-6-27,1 0-1,-1 0 0,1 0 0,-1 0 0,0 0 0,1 0 0,-1 0 0,0 0 0,1 0 0,-1 1 1,1-1-1,-1 0 0,0 0 0,1 0 0,-1 0 0,0 1 0,0-1 0,1 0 0,-1 0 0,0 1 1,1-1-1,-1 0 0,0 1 0,0-1 0,0 0 0,1 1 0,-1-1 0,0 0 0,0 1 0,0-1 1,0 1-1,0-1 0,0 0 0,1 1 0,-1-1 0,0 0 0,0 1 0,0-1 0,0 1 0,0-1 1,-1 0-1,1 1 0,0 0 0,-13 19-2591,2 4 1738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51.007"/>
    </inkml:context>
    <inkml:brush xml:id="br0">
      <inkml:brushProperty name="width" value="0.05" units="cm"/>
      <inkml:brushProperty name="height" value="0.05" units="cm"/>
      <inkml:brushProperty name="color" value="#E71224"/>
    </inkml:brush>
  </inkml:definitions>
  <inkml:trace contextRef="#ctx0" brushRef="#br0">16928 193 688,'3'-6'251,"-1"0"-1,1 0 1,0 0-1,1 1 0,-1-1 1,1 1-1,0 0 1,1 0-1,-1 0 1,1 1-1,0-1 1,0 1-1,0 0 1,1 1-1,-1-1 1,1 1-1,0 0 0,0 0 1,0 1-1,0 0 1,1 0-1,-1 0 1,0 1-1,1 0 1,8 0-1,-44 16 1860,10-11-1873,1 0 0,-1 0-1,0-2 1,0 0 0,-21-2 0,-99-10 198,68 4-111,43 4-220,-310-15 1458,-117 2-315,90 2-473,155 5-607,-52 1 87,145 7-47,-815-17 953,801 16-916,-133 15 0,-71 1 188,179-23-397,81 3 102,-1 3 1,-102 10-1,89-1-74,-155-7-1,95-4 45,-650 19 508,297-24-245,59-2-155,115 3-144,-66 2 57,11 1-51,225-2-25,-88 8 55,86 1-52,19 0 9,-140-3 5,-42 4 47,253 0-96,-604-10 81,330-4-25,7 11 4,-86-2 3,-61-5 151,41 1-174,-169 13-22,326 3-29,73-3 1,-183-8 8,63-3-5,69 13-8,-185 2 6,-242 0 21,365-7 3,-22 0-13,-210 5 182,405-6-156,38-2-23,-201 28-1,282-24-12,-1-1-1,0-2 0,0-1 0,-51-6 0,74 3-40,8 2 0,0-1-1,0 0 0,0 1 1,0-1-1,0 1 0,0 0 1,1 1-1,-1-1 0,0 1 1,0-1-1,0 1 0,-4 2 1,8-3-36,0 0 0,-1 0 0,1 0 0,0 1 0,0-1 0,0 0 0,-1 0 0,1 1 0,0-1 0,0 0 0,0 0 0,0 1 0,0-1 0,0 0 0,-1 1 0,1-1 0,0 0 0,0 1 0,0-1 0,0 0 0,0 0 0,0 1 0,0-1 0,0 0 0,0 1 0,0-1 0,1 0 0,-1 1 0,0-1 0,0 0 0,0 0 0,0 1 1,0-1-1,0 0 0,1 0 0,-1 1 0,0-1 0,0 0 0,0 0 0,1 1 0,-1-1 0,0 0 0,0 0 0,1 0 0,-1 1 0,0-1 0,0 0 0,1 0 0,-1 0 0,1 0 0,16 8-2995,12-1 808</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2:03.326"/>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4859 158 4169,'4'-2'133,"15"-4"233,-19 6-330,1 0 0,-1 0 0,0 0 0,3-3 397,-3 3-397,1 0 0,-1 0 0,0-1 0,0 1 0,0 0 0,0 0 1,0-1-1,0 1 0,1 0 0,-1-1 0,0 1 0,0 0 0,0-1 0,0 1 0,0 0 0,0-1 0,0 1 0,0 0 0,0 0 0,-1-1 0,1 1 0,0 0 0,0-1 0,0 1 1,0 0-1,0-1 0,0 0 14,0 0 0,0 1-1,0-1 1,1 0 0,-1 0 0,0 1 0,1-1 0,-1 0 0,0 0 0,1 1 0,-1-1 0,1 0 0,-1 1 0,1-1 0,0 1-1,-1-1 1,1 0 0,0 1 0,-1 0 0,1-1 0,0 1 0,-1-1 0,1 1 0,2-1 0,13-12 732,-15 13-748,-1-1-1,0 1 0,1 0 1,-1-1-1,0 1 0,1-1 1,-1 1-1,0-1 0,0 1 0,1 0 1,-1-1-1,0 1 0,0-1 1,0 1-1,0-1 0,0 0 1,1 1-1,-1-1 0,0 1 1,0-1-1,0 1 0,0-1 0,-1 1 1,1-1-1,0 1 0,0-1 1,0 1-1,0-1 0,-1 0 1,-2-4 163,-1 0 1,0 1-1,0-1 1,0 1 0,-1 0-1,0 0 1,0 0 0,0 0-1,0 1 1,0 0-1,-1 0 1,1 1 0,-8-3-1,-1 0-105,1 1-1,-1 0 0,0 1 1,-23-2-1,-88 4-48,58-6-27,8 0 43,0 3-1,-110 6 1,-67 29 70,-28 3-54,182-27 97,-104-5 0,-8-11 174,-234 20 0,117 1-309,2-22 194,-96 0 337,300 11-519,-494-10 30,207-5 100,207 15-143,-200-27 0,380 25-54,-90-5 0,84 6-206,0 1 1,0 0-1,0 0 0,0 1 1,0 1-1,-13 4 0,23-7 135,1 0-1,-1 0 1,0 1-1,1-1 1,-1 0-1,1 37-3747</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2:10.239"/>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19655 182 1344,'-7'9'1570,"6"-9"-1472,0 1 0,0-1 0,1 0 0,-1 0 0,0 1 0,1-1 0,-1 0 0,0 0 1,0 0-1,0 0 0,-24 2 585,-174 1 2448,-272-11-1219,121-11-834,160 10-733,-138-2 40,39 2-210,-677-11 1286,767 19-1431,-558-2 64,439 21 202,23 0-164,-84-21-97,-257 9-5,-130-3 36,713-5-69,-273 6 11,10-3 5,204-3-7,56 2-5,-408 1 283,157-6-258,81 0-17,-134-3 96,76 1-45,-50-3-41,-153 1-6,224 2 0,28-1 5,136 9-17,-261-7-1,-127-2 28,205 7-16,-568-1-5,573-3-5,8 3 12,33 1-5,-595-41 439,383 30-440,-27 8 131,-187 2 18,-294-2-109,-7-11-41,717 20-10,39 0-9,-916 38 3,1070-39 6,-394 12-417,272-16 424,147 2-300,1 0 1,-1 3 0,1 0-1,-34 11 1,39-5-1216,13 3 542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2:18.307"/>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5981 139 2985,'-43'16'1285,"36"-13"-1077,-1 0 0,1 0 0,-1 0 0,1-1 0,-1 0 0,0-1-1,-12 1 1,13-1 13,-1 0-1,1 0 1,0 1-1,0 0 1,0 0-1,0 0 1,1 1-1,-11 6 1,9-6-147,1 1-1,-1-1 1,0 0 0,-15 3 0,-10-3 471,0-1 1,-61-5-1,56 1 137,-49 3 1,54 1-659,-1-1 1,-1-2-1,2-1 1,-1-1 0,0-2-1,-40-11 1,37 7 155,-1 2 0,0 1 0,-69-1 0,75 5-85,0-1-1,0-2 1,-41-11 0,2 0 17,-145-38 24,-2-1-114,164 49 103,-1 1-1,0 3 0,-75 7 1,-41-1 92,-321-1-142,325 18-71,27-2 27,-237 28 583,-78 24-399,237-40-201,100-17-3,18-5 24,-201-8 0,82-4-33,-333-17 52,444 5-35,-11-1 2,-255 5-1035,372 11 950,-60 5-3725,49-1 2704</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2:27"/>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15295 44 1152,'-7'5'3034,"7"-5"-3011,-1 0 38,0 0-1,0-1 1,0 1 0,0 0 0,0 0 0,0 0-1,0 0 1,0 1 0,-1-1 0,1 0 0,0 0-1,0 1 1,1-1 0,-1 0 0,0 1-1,0-1 1,0 1 0,0-1 0,0 1 0,0 0-1,0-1 1,1 1 0,-1 0 0,0 0-1,1-1 1,-2 2 0,-4 3 72,-1-1 3,-1 0 0,1-1 0,-1 0 0,0 0 0,0-1 0,0 0-1,-10 1 1,-59 0 978,20-1-891,-255 0 131,219-6-25,-302-20 871,-85-8-446,342 25-634,-257-9 309,187 10-236,-103 0 180,-221 13-99,-336 8-100,323 1-16,-106-19 237,-412 16-231,399-12 84,-44 2 111,-8 5-313,650-7-43,-200-2 10,-248 6 16,-1039 36 255,1278-42-276,-325 9 16,443-1-23,-327 12-9,337-17 10,-388-2 19,-104-2-5,12 10-22,302-3 103,-47 0 208,311-7-379,0 2 1,-112 17 0,139-12-777,-35 1-1,57-3-301,12 5 413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5.80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19879 119 296,'-4'-1'21,"-49"-6"-72,49 6 92,0 0-1,1 0 1,-1 0-1,1-1 1,-1 1-1,1-1 1,-1 0-1,1 0 1,0 0-1,0 0 1,-5-6-1,4 4 237,0 1 0,-1-1 0,1 1 0,-1 0 0,0 0 0,0 0 0,0 1 0,0-1 0,-1 1 0,-9-2 0,-9-2 499,-28-2 0,26 4-360,-43-3 723,0 2 0,-77 6 0,47 1-336,40-2-512,-584-12 2135,3 0-1539,365 11-558,-369 9 370,184-6-535,6-1 255,-233-4-144,207 4 36,189 3-229,-581 6 737,629 1-785,-52 0-5,-336 14 224,77-11-196,299-11-37,-304 2 25,-228 6 264,396-7-233,-12 0 30,-306-3-14,659-2-82,-197 6 117,42-1-74,-474 0 186,16-6-133,199-1-19,-17-4-57,-152 2-4,214-1-17,-138 4 6,-188 12 5,617-10-17,-272-21 24,148 4-4,-19 1-14,-59-3-3,-3 21-6,-304 4 8,354-8 9,-240-5 54,505 6-70,-440-1 45,432 2-47,9-1-8,1 1 0,-1 1-1,-27 5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3.17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4096 98 2561,'-19'1'1245,"-18"-4"-217,-38-13 763,42 8-1381,0 2 0,-50-3 0,-52 6 479,-197-9 583,162-2-1371,-319-13 255,123 34-106,103 0-100,-384 22 714,207-33-471,201-5 62,-198 14-229,351-7-997,-126-18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5.80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19879 119 296,'-4'-1'21,"-49"-6"-72,49 6 92,0 0-1,1 0 1,-1 0-1,1-1 1,-1 1-1,1-1 1,-1 0-1,1 0 1,0 0-1,0 0 1,-5-6-1,4 4 237,0 1 0,-1-1 0,1 1 0,-1 0 0,0 0 0,0 0 0,0 1 0,0-1 0,-1 1 0,-9-2 0,-9-2 499,-28-2 0,26 4-360,-43-3 723,0 2 0,-77 6 0,47 1-336,40-2-512,-584-12 2135,3 0-1539,365 11-558,-369 9 370,184-6-535,6-1 255,-233-4-144,207 4 36,189 3-229,-581 6 737,629 1-785,-52 0-5,-336 14 224,77-11-196,299-11-37,-304 2 25,-228 6 264,396-7-233,-12 0 30,-306-3-14,659-2-82,-197 6 117,42-1-74,-474 0 186,16-6-133,199-1-19,-17-4-57,-152 2-4,214-1-17,-138 4 6,-188 12 5,617-10-17,-272-21 24,148 4-4,-19 1-14,-59-3-3,-3 21-6,-304 4 8,354-8 9,-240-5 54,505 6-70,-440-1 45,432 2-47,9-1-8,1 1 0,-1 1-1,-27 5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5.22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7621 79 1136,'16'-3'7266,"-17"2"-7128,-1-1 0,0 1 1,0 0-1,0 0 0,1 0 0,-1 0 1,0 0-1,0 0 0,0 1 0,0-1 1,-4 0-1,-64-16 621,0 3 1,-115-7-1,-149 12-219,146 7 45,-992 3 34,661 0-545,-168 4 21,470 0-74,-186 11 76,-384 25 24,367-19-99,-146 1 3,-21-12-14,202-3 22,145-3 172,-223 1 98,162-21-742,292 15 69</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7.17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12359 414 5329,'-188'-18'1412,"99"8"-355,1-3-1,-128-36 0,14 2-472,-443-41 980,574 81-1258,-486-45 901,203 21-535,-650-18 375,-11 30-375,836 10-548,-338-12 140,-2 23-98,178 15-134,-546 13 337,37 10-134,187-14 242,100-7-388,336-4-12,-608 22 183,389-29 34,228-3-72,-270-14-21,-61 2-64,124 35-17,246-4-3252,135-17 1902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8.58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5726 93 2433,'6'-3'174,"3"-2"871,1-1 0,16-12 0,-24 17-907,-1 0-1,1-1 1,-1 1 0,1 0 0,-1-1-1,0 1 1,0-1 0,0 1-1,0-1 1,0 0 0,0 1 0,0-1-1,0 0 1,0 0 0,-1 1 0,1-1-1,-1 0 1,0 0 0,1 0-1,-1 0 1,0 0 0,0 0 0,-1-3-1,1 4-80,-1 0 1,1 0-1,-1 0 0,0 0 0,1 0 0,-1 0 0,0 0 0,0 0 0,0 0 1,0 0-1,0 1 0,0-1 0,0 0 0,0 1 0,0-1 0,0 1 1,0-1-1,0 1 0,-1-1 0,1 1 0,0 0 0,0 0 0,0-1 0,-1 1 1,0 0-1,-41 0 764,32 0-618,-1206 21 3287,600-13-2427,180-12-656,118-2-107,18 0-152,-158 2 97,122 6-176,122-2-39,-53 1 81,-257 6-15,125-6-48,43 4-34,226 0-36,109-4-2,5-1-60,0 0 0,0 2 0,-33 6 0,49-8 42,1 0 0,0 0 0,-1 0 0,1 0 0,0 0 0,-1 0 0,1 0 0,0 0 0,-1 1 0,1-1 0,0 0 1,-1 0-1,1 0 0,0 0 0,-1 0 0,-2 7-964,3-6 964,0-1 0,0 0 0,0 1 0,0-1 0,0 0 0,0 1 0,0-1 0,0 0 0,1 1 0,13 10-798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3.17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4096 98 2561,'-19'1'1245,"-18"-4"-217,-38-13 763,42 8-1381,0 2 0,-50-3 0,-52 6 479,-197-9 583,162-2-1371,-319-13 255,123 34-106,103 0-100,-384 22 714,207-33-471,201-5 62,-198 14-229,351-7-997,-126-18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5.80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19879 119 296,'-4'-1'21,"-49"-6"-72,49 6 92,0 0-1,1 0 1,-1 0-1,1-1 1,-1 1-1,1-1 1,-1 0-1,1 0 1,0 0-1,0 0 1,-5-6-1,4 4 237,0 1 0,-1-1 0,1 1 0,-1 0 0,0 0 0,0 0 0,0 1 0,0-1 0,-1 1 0,-9-2 0,-9-2 499,-28-2 0,26 4-360,-43-3 723,0 2 0,-77 6 0,47 1-336,40-2-512,-584-12 2135,3 0-1539,365 11-558,-369 9 370,184-6-535,6-1 255,-233-4-144,207 4 36,189 3-229,-581 6 737,629 1-785,-52 0-5,-336 14 224,77-11-196,299-11-37,-304 2 25,-228 6 264,396-7-233,-12 0 30,-306-3-14,659-2-82,-197 6 117,42-1-74,-474 0 186,16-6-133,199-1-19,-17-4-57,-152 2-4,214-1-17,-138 4 6,-188 12 5,617-10-17,-272-21 24,148 4-4,-19 1-14,-59-3-3,-3 21-6,-304 4 8,354-8 9,-240-5 54,505 6-70,-440-1 45,432 2-47,9-1-8,1 1 0,-1 1-1,-27 5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3/12/2024</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Simplest relationship is linear (the intercept looks like we’re adding complexity, but you’ll see why this is actually simpler – taking all randomness out). Talk about the hat as estimated value and ultimately, predicted values of happiness (depending on question)</a:t>
            </a:r>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205698080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less of a problem in our data, because we rarely use time series data (which is different from panel). We’ll come back to this a little next semester – takeaway is that beta is still unbiased and inconsistent, but we will tend to overestimate significance (we need to inflate our standard errors to account for correlation) </a:t>
            </a:r>
          </a:p>
        </p:txBody>
      </p:sp>
      <p:sp>
        <p:nvSpPr>
          <p:cNvPr id="4" name="Slide Number Placeholder 3"/>
          <p:cNvSpPr>
            <a:spLocks noGrp="1"/>
          </p:cNvSpPr>
          <p:nvPr>
            <p:ph type="sldNum" sz="quarter" idx="5"/>
          </p:nvPr>
        </p:nvSpPr>
        <p:spPr/>
        <p:txBody>
          <a:bodyPr/>
          <a:lstStyle/>
          <a:p>
            <a:fld id="{4AF79E1B-2C51-4B9B-8EA4-26DE9E345AFF}" type="slidenum">
              <a:rPr lang="en-US" smtClean="0"/>
              <a:t>112</a:t>
            </a:fld>
            <a:endParaRPr lang="en-US"/>
          </a:p>
        </p:txBody>
      </p:sp>
    </p:spTree>
    <p:extLst>
      <p:ext uri="{BB962C8B-B14F-4D97-AF65-F5344CB8AC3E}">
        <p14:creationId xmlns:p14="http://schemas.microsoft.com/office/powerpoint/2010/main" val="7411257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big one for us!</a:t>
            </a:r>
          </a:p>
        </p:txBody>
      </p:sp>
      <p:sp>
        <p:nvSpPr>
          <p:cNvPr id="4" name="Slide Number Placeholder 3"/>
          <p:cNvSpPr>
            <a:spLocks noGrp="1"/>
          </p:cNvSpPr>
          <p:nvPr>
            <p:ph type="sldNum" sz="quarter" idx="5"/>
          </p:nvPr>
        </p:nvSpPr>
        <p:spPr/>
        <p:txBody>
          <a:bodyPr/>
          <a:lstStyle/>
          <a:p>
            <a:fld id="{4AF79E1B-2C51-4B9B-8EA4-26DE9E345AFF}" type="slidenum">
              <a:rPr lang="en-US" smtClean="0"/>
              <a:t>113</a:t>
            </a:fld>
            <a:endParaRPr lang="en-US"/>
          </a:p>
        </p:txBody>
      </p:sp>
    </p:spTree>
    <p:extLst>
      <p:ext uri="{BB962C8B-B14F-4D97-AF65-F5344CB8AC3E}">
        <p14:creationId xmlns:p14="http://schemas.microsoft.com/office/powerpoint/2010/main" val="286128056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Multiple testing – we’ve talked about this. </a:t>
            </a:r>
          </a:p>
        </p:txBody>
      </p:sp>
      <p:sp>
        <p:nvSpPr>
          <p:cNvPr id="4" name="Slide Number Placeholder 3"/>
          <p:cNvSpPr>
            <a:spLocks noGrp="1"/>
          </p:cNvSpPr>
          <p:nvPr>
            <p:ph type="sldNum" sz="quarter" idx="5"/>
          </p:nvPr>
        </p:nvSpPr>
        <p:spPr/>
        <p:txBody>
          <a:bodyPr/>
          <a:lstStyle/>
          <a:p>
            <a:fld id="{4AF79E1B-2C51-4B9B-8EA4-26DE9E345AFF}" type="slidenum">
              <a:rPr lang="en-US" smtClean="0"/>
              <a:t>114</a:t>
            </a:fld>
            <a:endParaRPr lang="en-US"/>
          </a:p>
        </p:txBody>
      </p:sp>
    </p:spTree>
    <p:extLst>
      <p:ext uri="{BB962C8B-B14F-4D97-AF65-F5344CB8AC3E}">
        <p14:creationId xmlns:p14="http://schemas.microsoft.com/office/powerpoint/2010/main" val="189999446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introduce robust errors – what we will usually use more is clustered robust. </a:t>
            </a:r>
          </a:p>
        </p:txBody>
      </p:sp>
      <p:sp>
        <p:nvSpPr>
          <p:cNvPr id="4" name="Slide Number Placeholder 3"/>
          <p:cNvSpPr>
            <a:spLocks noGrp="1"/>
          </p:cNvSpPr>
          <p:nvPr>
            <p:ph type="sldNum" sz="quarter" idx="5"/>
          </p:nvPr>
        </p:nvSpPr>
        <p:spPr/>
        <p:txBody>
          <a:bodyPr/>
          <a:lstStyle/>
          <a:p>
            <a:fld id="{4AF79E1B-2C51-4B9B-8EA4-26DE9E345AFF}" type="slidenum">
              <a:rPr lang="en-US" smtClean="0"/>
              <a:t>117</a:t>
            </a:fld>
            <a:endParaRPr lang="en-US"/>
          </a:p>
        </p:txBody>
      </p:sp>
    </p:spTree>
    <p:extLst>
      <p:ext uri="{BB962C8B-B14F-4D97-AF65-F5344CB8AC3E}">
        <p14:creationId xmlns:p14="http://schemas.microsoft.com/office/powerpoint/2010/main" val="54111876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again, we need to inflate our </a:t>
            </a:r>
            <a:r>
              <a:rPr lang="en-US" dirty="0" err="1"/>
              <a:t>Ses</a:t>
            </a:r>
            <a:r>
              <a:rPr lang="en-US" dirty="0"/>
              <a:t> to deal with this. </a:t>
            </a:r>
          </a:p>
        </p:txBody>
      </p:sp>
      <p:sp>
        <p:nvSpPr>
          <p:cNvPr id="4" name="Slide Number Placeholder 3"/>
          <p:cNvSpPr>
            <a:spLocks noGrp="1"/>
          </p:cNvSpPr>
          <p:nvPr>
            <p:ph type="sldNum" sz="quarter" idx="5"/>
          </p:nvPr>
        </p:nvSpPr>
        <p:spPr/>
        <p:txBody>
          <a:bodyPr/>
          <a:lstStyle/>
          <a:p>
            <a:fld id="{4AF79E1B-2C51-4B9B-8EA4-26DE9E345AFF}" type="slidenum">
              <a:rPr lang="en-US" smtClean="0"/>
              <a:t>118</a:t>
            </a:fld>
            <a:endParaRPr lang="en-US"/>
          </a:p>
        </p:txBody>
      </p:sp>
    </p:spTree>
    <p:extLst>
      <p:ext uri="{BB962C8B-B14F-4D97-AF65-F5344CB8AC3E}">
        <p14:creationId xmlns:p14="http://schemas.microsoft.com/office/powerpoint/2010/main" val="104367457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Sandwich estimator is an econometrician’s fav thing. </a:t>
            </a:r>
          </a:p>
        </p:txBody>
      </p:sp>
      <p:sp>
        <p:nvSpPr>
          <p:cNvPr id="4" name="Slide Number Placeholder 3"/>
          <p:cNvSpPr>
            <a:spLocks noGrp="1"/>
          </p:cNvSpPr>
          <p:nvPr>
            <p:ph type="sldNum" sz="quarter" idx="5"/>
          </p:nvPr>
        </p:nvSpPr>
        <p:spPr/>
        <p:txBody>
          <a:bodyPr/>
          <a:lstStyle/>
          <a:p>
            <a:fld id="{4AF79E1B-2C51-4B9B-8EA4-26DE9E345AFF}" type="slidenum">
              <a:rPr lang="en-US" smtClean="0"/>
              <a:t>119</a:t>
            </a:fld>
            <a:endParaRPr lang="en-US"/>
          </a:p>
        </p:txBody>
      </p:sp>
    </p:spTree>
    <p:extLst>
      <p:ext uri="{BB962C8B-B14F-4D97-AF65-F5344CB8AC3E}">
        <p14:creationId xmlns:p14="http://schemas.microsoft.com/office/powerpoint/2010/main" val="279387596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Should You Adjust Standard Errors for Clustering? Alberto Abadie, Susan Athey, Guido W. </a:t>
            </a:r>
            <a:r>
              <a:rPr lang="en-US" dirty="0" err="1"/>
              <a:t>Imbens</a:t>
            </a:r>
            <a:r>
              <a:rPr lang="en-US" dirty="0"/>
              <a:t>, and Jeffrey Wooldridge (metrics avengers)</a:t>
            </a:r>
          </a:p>
        </p:txBody>
      </p:sp>
      <p:sp>
        <p:nvSpPr>
          <p:cNvPr id="4" name="Slide Number Placeholder 3"/>
          <p:cNvSpPr>
            <a:spLocks noGrp="1"/>
          </p:cNvSpPr>
          <p:nvPr>
            <p:ph type="sldNum" sz="quarter" idx="5"/>
          </p:nvPr>
        </p:nvSpPr>
        <p:spPr/>
        <p:txBody>
          <a:bodyPr/>
          <a:lstStyle/>
          <a:p>
            <a:fld id="{4AF79E1B-2C51-4B9B-8EA4-26DE9E345AFF}" type="slidenum">
              <a:rPr lang="en-US" smtClean="0"/>
              <a:t>120</a:t>
            </a:fld>
            <a:endParaRPr lang="en-US"/>
          </a:p>
        </p:txBody>
      </p:sp>
    </p:spTree>
    <p:extLst>
      <p:ext uri="{BB962C8B-B14F-4D97-AF65-F5344CB8AC3E}">
        <p14:creationId xmlns:p14="http://schemas.microsoft.com/office/powerpoint/2010/main" val="307668593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you choose what to cluster?</a:t>
            </a:r>
          </a:p>
        </p:txBody>
      </p:sp>
      <p:sp>
        <p:nvSpPr>
          <p:cNvPr id="4" name="Slide Number Placeholder 3"/>
          <p:cNvSpPr>
            <a:spLocks noGrp="1"/>
          </p:cNvSpPr>
          <p:nvPr>
            <p:ph type="sldNum" sz="quarter" idx="5"/>
          </p:nvPr>
        </p:nvSpPr>
        <p:spPr/>
        <p:txBody>
          <a:bodyPr/>
          <a:lstStyle/>
          <a:p>
            <a:fld id="{4AF79E1B-2C51-4B9B-8EA4-26DE9E345AFF}" type="slidenum">
              <a:rPr lang="en-US" smtClean="0"/>
              <a:t>121</a:t>
            </a:fld>
            <a:endParaRPr lang="en-US"/>
          </a:p>
        </p:txBody>
      </p:sp>
    </p:spTree>
    <p:extLst>
      <p:ext uri="{BB962C8B-B14F-4D97-AF65-F5344CB8AC3E}">
        <p14:creationId xmlns:p14="http://schemas.microsoft.com/office/powerpoint/2010/main" val="113465130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takeaways – cluster at the highest level (e.g., state, not county), but carefully consider when you should cluster (a Type II error is just as bad as a Type I). One rule when you should cluster: fixed effects + treatment heterogeneity. </a:t>
            </a:r>
          </a:p>
        </p:txBody>
      </p:sp>
      <p:sp>
        <p:nvSpPr>
          <p:cNvPr id="4" name="Slide Number Placeholder 3"/>
          <p:cNvSpPr>
            <a:spLocks noGrp="1"/>
          </p:cNvSpPr>
          <p:nvPr>
            <p:ph type="sldNum" sz="quarter" idx="5"/>
          </p:nvPr>
        </p:nvSpPr>
        <p:spPr/>
        <p:txBody>
          <a:bodyPr/>
          <a:lstStyle/>
          <a:p>
            <a:fld id="{4AF79E1B-2C51-4B9B-8EA4-26DE9E345AFF}" type="slidenum">
              <a:rPr lang="en-US" smtClean="0"/>
              <a:t>122</a:t>
            </a:fld>
            <a:endParaRPr lang="en-US"/>
          </a:p>
        </p:txBody>
      </p:sp>
    </p:spTree>
    <p:extLst>
      <p:ext uri="{BB962C8B-B14F-4D97-AF65-F5344CB8AC3E}">
        <p14:creationId xmlns:p14="http://schemas.microsoft.com/office/powerpoint/2010/main" val="164563721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0" dirty="0"/>
                  <a:t>As we move into each method, I’ll try to give a “like the pros” section that talks about practical tips (coding, data structure, what goes in the paper, etc.)</a:t>
                </a:r>
                <a:endParaRPr lang="en-US" sz="1200"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125</a:t>
            </a:fld>
            <a:endParaRPr lang="en-US"/>
          </a:p>
        </p:txBody>
      </p:sp>
    </p:spTree>
    <p:extLst>
      <p:ext uri="{BB962C8B-B14F-4D97-AF65-F5344CB8AC3E}">
        <p14:creationId xmlns:p14="http://schemas.microsoft.com/office/powerpoint/2010/main" val="3173393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Draw your own figure </a:t>
            </a:r>
            <a:r>
              <a:rPr lang="en-US" b="1" dirty="0" err="1"/>
              <a:t>herefor</a:t>
            </a:r>
            <a:r>
              <a:rPr lang="en-US" b="1" dirty="0"/>
              <a:t> next time, doesn’t match the notation and doesn’t look good.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373761995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carefully about what type of standard errors you have. Tables should be self-contained, so that there are notes explaining what each model is, the types of </a:t>
            </a:r>
            <a:r>
              <a:rPr lang="en-US" dirty="0" err="1"/>
              <a:t>Ses</a:t>
            </a:r>
            <a:r>
              <a:rPr lang="en-US" dirty="0"/>
              <a:t>, etc. </a:t>
            </a:r>
          </a:p>
        </p:txBody>
      </p:sp>
      <p:sp>
        <p:nvSpPr>
          <p:cNvPr id="4" name="Slide Number Placeholder 3"/>
          <p:cNvSpPr>
            <a:spLocks noGrp="1"/>
          </p:cNvSpPr>
          <p:nvPr>
            <p:ph type="sldNum" sz="quarter" idx="5"/>
          </p:nvPr>
        </p:nvSpPr>
        <p:spPr/>
        <p:txBody>
          <a:bodyPr/>
          <a:lstStyle/>
          <a:p>
            <a:fld id="{4AF79E1B-2C51-4B9B-8EA4-26DE9E345AFF}" type="slidenum">
              <a:rPr lang="en-US" smtClean="0"/>
              <a:t>127</a:t>
            </a:fld>
            <a:endParaRPr lang="en-US"/>
          </a:p>
        </p:txBody>
      </p:sp>
    </p:spTree>
    <p:extLst>
      <p:ext uri="{BB962C8B-B14F-4D97-AF65-F5344CB8AC3E}">
        <p14:creationId xmlns:p14="http://schemas.microsoft.com/office/powerpoint/2010/main" val="153783367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generally </a:t>
            </a:r>
            <a:r>
              <a:rPr lang="en-CA" i="1" dirty="0"/>
              <a:t>don’t </a:t>
            </a:r>
            <a:r>
              <a:rPr lang="en-CA" i="0" dirty="0"/>
              <a:t>interpret incidental coefficients on control variables – these don’t have a causal interpretation in your approach! You wrote a regression to identify a certain causal pathway, so the parameter you get on a backdoor path isn’t the causal effect of that path (see </a:t>
            </a:r>
            <a:r>
              <a:rPr lang="en-CA" i="0" dirty="0" err="1"/>
              <a:t>Hunermund</a:t>
            </a:r>
            <a:r>
              <a:rPr lang="en-CA" i="0" dirty="0"/>
              <a:t> and Louw in </a:t>
            </a:r>
            <a:r>
              <a:rPr lang="en-CA" i="0" dirty="0" err="1"/>
              <a:t>Github</a:t>
            </a:r>
            <a:r>
              <a:rPr lang="en-CA" i="0"/>
              <a:t> repo). </a:t>
            </a:r>
            <a:endParaRPr lang="en-CA"/>
          </a:p>
        </p:txBody>
      </p:sp>
      <p:sp>
        <p:nvSpPr>
          <p:cNvPr id="4" name="Slide Number Placeholder 3"/>
          <p:cNvSpPr>
            <a:spLocks noGrp="1"/>
          </p:cNvSpPr>
          <p:nvPr>
            <p:ph type="sldNum" sz="quarter" idx="5"/>
          </p:nvPr>
        </p:nvSpPr>
        <p:spPr/>
        <p:txBody>
          <a:bodyPr/>
          <a:lstStyle/>
          <a:p>
            <a:fld id="{4AF79E1B-2C51-4B9B-8EA4-26DE9E345AFF}" type="slidenum">
              <a:rPr lang="en-US" smtClean="0"/>
              <a:t>130</a:t>
            </a:fld>
            <a:endParaRPr lang="en-US"/>
          </a:p>
        </p:txBody>
      </p:sp>
    </p:spTree>
    <p:extLst>
      <p:ext uri="{BB962C8B-B14F-4D97-AF65-F5344CB8AC3E}">
        <p14:creationId xmlns:p14="http://schemas.microsoft.com/office/powerpoint/2010/main" val="146095757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thing to hit here: economic versus statistical significance – a p-value is all well and good, but what is the takeaway? What’s the story? </a:t>
            </a:r>
          </a:p>
        </p:txBody>
      </p:sp>
      <p:sp>
        <p:nvSpPr>
          <p:cNvPr id="4" name="Slide Number Placeholder 3"/>
          <p:cNvSpPr>
            <a:spLocks noGrp="1"/>
          </p:cNvSpPr>
          <p:nvPr>
            <p:ph type="sldNum" sz="quarter" idx="5"/>
          </p:nvPr>
        </p:nvSpPr>
        <p:spPr/>
        <p:txBody>
          <a:bodyPr/>
          <a:lstStyle/>
          <a:p>
            <a:fld id="{4AF79E1B-2C51-4B9B-8EA4-26DE9E345AFF}" type="slidenum">
              <a:rPr lang="en-US" smtClean="0"/>
              <a:t>132</a:t>
            </a:fld>
            <a:endParaRPr lang="en-US"/>
          </a:p>
        </p:txBody>
      </p:sp>
    </p:spTree>
    <p:extLst>
      <p:ext uri="{BB962C8B-B14F-4D97-AF65-F5344CB8AC3E}">
        <p14:creationId xmlns:p14="http://schemas.microsoft.com/office/powerpoint/2010/main" val="299111025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thing to hit here: economic versus statistical significance – a p-value is all well and good, but what is the takeaway? What’s the story? </a:t>
            </a:r>
          </a:p>
        </p:txBody>
      </p:sp>
      <p:sp>
        <p:nvSpPr>
          <p:cNvPr id="4" name="Slide Number Placeholder 3"/>
          <p:cNvSpPr>
            <a:spLocks noGrp="1"/>
          </p:cNvSpPr>
          <p:nvPr>
            <p:ph type="sldNum" sz="quarter" idx="5"/>
          </p:nvPr>
        </p:nvSpPr>
        <p:spPr/>
        <p:txBody>
          <a:bodyPr/>
          <a:lstStyle/>
          <a:p>
            <a:fld id="{4AF79E1B-2C51-4B9B-8EA4-26DE9E345AFF}" type="slidenum">
              <a:rPr lang="en-US" smtClean="0"/>
              <a:t>133</a:t>
            </a:fld>
            <a:endParaRPr lang="en-US"/>
          </a:p>
        </p:txBody>
      </p:sp>
    </p:spTree>
    <p:extLst>
      <p:ext uri="{BB962C8B-B14F-4D97-AF65-F5344CB8AC3E}">
        <p14:creationId xmlns:p14="http://schemas.microsoft.com/office/powerpoint/2010/main" val="392827126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a:t>
            </a:r>
            <a:r>
              <a:rPr lang="en-US" dirty="0" err="1"/>
              <a:t>gonna</a:t>
            </a:r>
            <a:r>
              <a:rPr lang="en-US" dirty="0"/>
              <a:t> talk about some types of “causal validity” – not R-squared but when the link between regression and model is strong enough. </a:t>
            </a:r>
          </a:p>
        </p:txBody>
      </p:sp>
      <p:sp>
        <p:nvSpPr>
          <p:cNvPr id="4" name="Slide Number Placeholder 3"/>
          <p:cNvSpPr>
            <a:spLocks noGrp="1"/>
          </p:cNvSpPr>
          <p:nvPr>
            <p:ph type="sldNum" sz="quarter" idx="5"/>
          </p:nvPr>
        </p:nvSpPr>
        <p:spPr/>
        <p:txBody>
          <a:bodyPr/>
          <a:lstStyle/>
          <a:p>
            <a:fld id="{4AF79E1B-2C51-4B9B-8EA4-26DE9E345AFF}" type="slidenum">
              <a:rPr lang="en-US" smtClean="0"/>
              <a:t>134</a:t>
            </a:fld>
            <a:endParaRPr lang="en-US"/>
          </a:p>
        </p:txBody>
      </p:sp>
    </p:spTree>
    <p:extLst>
      <p:ext uri="{BB962C8B-B14F-4D97-AF65-F5344CB8AC3E}">
        <p14:creationId xmlns:p14="http://schemas.microsoft.com/office/powerpoint/2010/main" val="422915657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also known as the street light effect – researchers shine the light just on the street, miss what’s to the side. Are you asking the right questions? An example: a program hopes to improve commitment to school, and boasts that it improves test scores  -- does that measure the outcome you want (teacher performance, kid happiness, etc.?) or does it just measure how good kids are at taking tests. Data limitations play a big role here (in health, think quality measurements, or metrics of risk/equity/etc.)</a:t>
            </a:r>
          </a:p>
        </p:txBody>
      </p:sp>
      <p:sp>
        <p:nvSpPr>
          <p:cNvPr id="4" name="Slide Number Placeholder 3"/>
          <p:cNvSpPr>
            <a:spLocks noGrp="1"/>
          </p:cNvSpPr>
          <p:nvPr>
            <p:ph type="sldNum" sz="quarter" idx="5"/>
          </p:nvPr>
        </p:nvSpPr>
        <p:spPr/>
        <p:txBody>
          <a:bodyPr/>
          <a:lstStyle/>
          <a:p>
            <a:fld id="{4AF79E1B-2C51-4B9B-8EA4-26DE9E345AFF}" type="slidenum">
              <a:rPr lang="en-US" smtClean="0"/>
              <a:t>135</a:t>
            </a:fld>
            <a:endParaRPr lang="en-US"/>
          </a:p>
        </p:txBody>
      </p:sp>
    </p:spTree>
    <p:extLst>
      <p:ext uri="{BB962C8B-B14F-4D97-AF65-F5344CB8AC3E}">
        <p14:creationId xmlns:p14="http://schemas.microsoft.com/office/powerpoint/2010/main" val="329069421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example papers of these in the </a:t>
            </a:r>
            <a:r>
              <a:rPr lang="en-US" dirty="0" err="1"/>
              <a:t>github</a:t>
            </a:r>
            <a:r>
              <a:rPr lang="en-US" dirty="0"/>
              <a:t> repo</a:t>
            </a:r>
          </a:p>
        </p:txBody>
      </p:sp>
      <p:sp>
        <p:nvSpPr>
          <p:cNvPr id="4" name="Slide Number Placeholder 3"/>
          <p:cNvSpPr>
            <a:spLocks noGrp="1"/>
          </p:cNvSpPr>
          <p:nvPr>
            <p:ph type="sldNum" sz="quarter" idx="5"/>
          </p:nvPr>
        </p:nvSpPr>
        <p:spPr/>
        <p:txBody>
          <a:bodyPr/>
          <a:lstStyle/>
          <a:p>
            <a:fld id="{4AF79E1B-2C51-4B9B-8EA4-26DE9E345AFF}" type="slidenum">
              <a:rPr lang="en-US" smtClean="0"/>
              <a:t>136</a:t>
            </a:fld>
            <a:endParaRPr lang="en-US"/>
          </a:p>
        </p:txBody>
      </p:sp>
    </p:spTree>
    <p:extLst>
      <p:ext uri="{BB962C8B-B14F-4D97-AF65-F5344CB8AC3E}">
        <p14:creationId xmlns:p14="http://schemas.microsoft.com/office/powerpoint/2010/main" val="241355847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questions that are nearly impossible to answer in a paper or project (okay, you can do a power calculation – </a:t>
            </a:r>
            <a:r>
              <a:rPr lang="en-US" dirty="0" err="1"/>
              <a:t>ish</a:t>
            </a:r>
            <a:r>
              <a:rPr lang="en-US" dirty="0"/>
              <a:t>). But you still need to think carefully about each of these. </a:t>
            </a:r>
          </a:p>
        </p:txBody>
      </p:sp>
      <p:sp>
        <p:nvSpPr>
          <p:cNvPr id="4" name="Slide Number Placeholder 3"/>
          <p:cNvSpPr>
            <a:spLocks noGrp="1"/>
          </p:cNvSpPr>
          <p:nvPr>
            <p:ph type="sldNum" sz="quarter" idx="5"/>
          </p:nvPr>
        </p:nvSpPr>
        <p:spPr/>
        <p:txBody>
          <a:bodyPr/>
          <a:lstStyle/>
          <a:p>
            <a:fld id="{4AF79E1B-2C51-4B9B-8EA4-26DE9E345AFF}" type="slidenum">
              <a:rPr lang="en-US" smtClean="0"/>
              <a:t>137</a:t>
            </a:fld>
            <a:endParaRPr lang="en-US"/>
          </a:p>
        </p:txBody>
      </p:sp>
    </p:spTree>
    <p:extLst>
      <p:ext uri="{BB962C8B-B14F-4D97-AF65-F5344CB8AC3E}">
        <p14:creationId xmlns:p14="http://schemas.microsoft.com/office/powerpoint/2010/main" val="266443012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sample a small group repeatedly, you get a lot of different answers. But if you sample a large group even fewer times, your effects are more noticeable. Power calculations can tell you something about what the sample size should be (going out the window with big data)</a:t>
            </a:r>
          </a:p>
        </p:txBody>
      </p:sp>
      <p:sp>
        <p:nvSpPr>
          <p:cNvPr id="4" name="Slide Number Placeholder 3"/>
          <p:cNvSpPr>
            <a:spLocks noGrp="1"/>
          </p:cNvSpPr>
          <p:nvPr>
            <p:ph type="sldNum" sz="quarter" idx="5"/>
          </p:nvPr>
        </p:nvSpPr>
        <p:spPr/>
        <p:txBody>
          <a:bodyPr/>
          <a:lstStyle/>
          <a:p>
            <a:fld id="{4AF79E1B-2C51-4B9B-8EA4-26DE9E345AFF}" type="slidenum">
              <a:rPr lang="en-US" smtClean="0"/>
              <a:t>138</a:t>
            </a:fld>
            <a:endParaRPr lang="en-US"/>
          </a:p>
        </p:txBody>
      </p:sp>
    </p:spTree>
    <p:extLst>
      <p:ext uri="{BB962C8B-B14F-4D97-AF65-F5344CB8AC3E}">
        <p14:creationId xmlns:p14="http://schemas.microsoft.com/office/powerpoint/2010/main" val="68037709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includes things like – what limitations should be noted, what should go in a discussion, etc. We’ll try to talk more about this with each method we cover. </a:t>
            </a:r>
          </a:p>
        </p:txBody>
      </p:sp>
      <p:sp>
        <p:nvSpPr>
          <p:cNvPr id="4" name="Slide Number Placeholder 3"/>
          <p:cNvSpPr>
            <a:spLocks noGrp="1"/>
          </p:cNvSpPr>
          <p:nvPr>
            <p:ph type="sldNum" sz="quarter" idx="5"/>
          </p:nvPr>
        </p:nvSpPr>
        <p:spPr/>
        <p:txBody>
          <a:bodyPr/>
          <a:lstStyle/>
          <a:p>
            <a:fld id="{4AF79E1B-2C51-4B9B-8EA4-26DE9E345AFF}" type="slidenum">
              <a:rPr lang="en-US" smtClean="0"/>
              <a:t>139</a:t>
            </a:fld>
            <a:endParaRPr lang="en-US"/>
          </a:p>
        </p:txBody>
      </p:sp>
    </p:spTree>
    <p:extLst>
      <p:ext uri="{BB962C8B-B14F-4D97-AF65-F5344CB8AC3E}">
        <p14:creationId xmlns:p14="http://schemas.microsoft.com/office/powerpoint/2010/main" val="1701363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Draw this on the board – can shift line until you get to </a:t>
            </a:r>
            <a:r>
              <a:rPr lang="en-US" i="1" dirty="0"/>
              <a:t>unconditional</a:t>
            </a:r>
            <a:r>
              <a:rPr lang="en-US" dirty="0"/>
              <a:t> mean zero error. More interesting is </a:t>
            </a:r>
            <a:r>
              <a:rPr lang="en-US" i="1" dirty="0"/>
              <a:t>conditional </a:t>
            </a:r>
            <a:r>
              <a:rPr lang="en-US" i="0" dirty="0"/>
              <a:t>average error—are there things our model is missing?</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322771485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Economists call internal validity “identification” You might not even have seen all the threats if your DAG is incomplete or wrong. A good econometrician is trained to try to pick at all the potential threats to identification / internal validity here. The best way to get around these is to think about as many as you can and then present your work as much as you can – people will help you see what you’re missing. </a:t>
            </a:r>
          </a:p>
        </p:txBody>
      </p:sp>
      <p:sp>
        <p:nvSpPr>
          <p:cNvPr id="4" name="Slide Number Placeholder 3"/>
          <p:cNvSpPr>
            <a:spLocks noGrp="1"/>
          </p:cNvSpPr>
          <p:nvPr>
            <p:ph type="sldNum" sz="quarter" idx="5"/>
          </p:nvPr>
        </p:nvSpPr>
        <p:spPr/>
        <p:txBody>
          <a:bodyPr/>
          <a:lstStyle/>
          <a:p>
            <a:fld id="{4AF79E1B-2C51-4B9B-8EA4-26DE9E345AFF}" type="slidenum">
              <a:rPr lang="en-US" smtClean="0"/>
              <a:t>140</a:t>
            </a:fld>
            <a:endParaRPr lang="en-US"/>
          </a:p>
        </p:txBody>
      </p:sp>
    </p:spTree>
    <p:extLst>
      <p:ext uri="{BB962C8B-B14F-4D97-AF65-F5344CB8AC3E}">
        <p14:creationId xmlns:p14="http://schemas.microsoft.com/office/powerpoint/2010/main" val="393534473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Cover this example if you have time. </a:t>
            </a:r>
          </a:p>
        </p:txBody>
      </p:sp>
      <p:sp>
        <p:nvSpPr>
          <p:cNvPr id="4" name="Slide Number Placeholder 3"/>
          <p:cNvSpPr>
            <a:spLocks noGrp="1"/>
          </p:cNvSpPr>
          <p:nvPr>
            <p:ph type="sldNum" sz="quarter" idx="5"/>
          </p:nvPr>
        </p:nvSpPr>
        <p:spPr/>
        <p:txBody>
          <a:bodyPr/>
          <a:lstStyle/>
          <a:p>
            <a:fld id="{4AF79E1B-2C51-4B9B-8EA4-26DE9E345AFF}" type="slidenum">
              <a:rPr lang="en-US" smtClean="0"/>
              <a:t>141</a:t>
            </a:fld>
            <a:endParaRPr lang="en-US"/>
          </a:p>
        </p:txBody>
      </p:sp>
    </p:spTree>
    <p:extLst>
      <p:ext uri="{BB962C8B-B14F-4D97-AF65-F5344CB8AC3E}">
        <p14:creationId xmlns:p14="http://schemas.microsoft.com/office/powerpoint/2010/main" val="129297947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Cover this example if you have time. Comparison between age of marriage and reported happiness (note: think about construct validity here too, with happiness scores). The selection is those choosing to be married in time sample, but could there be other threats?</a:t>
            </a:r>
          </a:p>
        </p:txBody>
      </p:sp>
      <p:sp>
        <p:nvSpPr>
          <p:cNvPr id="4" name="Slide Number Placeholder 3"/>
          <p:cNvSpPr>
            <a:spLocks noGrp="1"/>
          </p:cNvSpPr>
          <p:nvPr>
            <p:ph type="sldNum" sz="quarter" idx="5"/>
          </p:nvPr>
        </p:nvSpPr>
        <p:spPr/>
        <p:txBody>
          <a:bodyPr/>
          <a:lstStyle/>
          <a:p>
            <a:fld id="{4AF79E1B-2C51-4B9B-8EA4-26DE9E345AFF}" type="slidenum">
              <a:rPr lang="en-US" smtClean="0"/>
              <a:t>142</a:t>
            </a:fld>
            <a:endParaRPr lang="en-US"/>
          </a:p>
        </p:txBody>
      </p:sp>
    </p:spTree>
    <p:extLst>
      <p:ext uri="{BB962C8B-B14F-4D97-AF65-F5344CB8AC3E}">
        <p14:creationId xmlns:p14="http://schemas.microsoft.com/office/powerpoint/2010/main" val="146527081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What threats are there to this (selection into early marriage, etc.)</a:t>
            </a:r>
          </a:p>
        </p:txBody>
      </p:sp>
      <p:sp>
        <p:nvSpPr>
          <p:cNvPr id="4" name="Slide Number Placeholder 3"/>
          <p:cNvSpPr>
            <a:spLocks noGrp="1"/>
          </p:cNvSpPr>
          <p:nvPr>
            <p:ph type="sldNum" sz="quarter" idx="5"/>
          </p:nvPr>
        </p:nvSpPr>
        <p:spPr/>
        <p:txBody>
          <a:bodyPr/>
          <a:lstStyle/>
          <a:p>
            <a:fld id="{4AF79E1B-2C51-4B9B-8EA4-26DE9E345AFF}" type="slidenum">
              <a:rPr lang="en-US" smtClean="0"/>
              <a:t>143</a:t>
            </a:fld>
            <a:endParaRPr lang="en-US"/>
          </a:p>
        </p:txBody>
      </p:sp>
    </p:spTree>
    <p:extLst>
      <p:ext uri="{BB962C8B-B14F-4D97-AF65-F5344CB8AC3E}">
        <p14:creationId xmlns:p14="http://schemas.microsoft.com/office/powerpoint/2010/main" val="166634033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authors tried to compare based on relative years around marriage, but look: happiness ticks up before marriage – so it can’t be from marriage! Of course, there are problems with this design (end of semester).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will talk about more internal validity threats next time as well. </a:t>
            </a:r>
          </a:p>
        </p:txBody>
      </p:sp>
      <p:sp>
        <p:nvSpPr>
          <p:cNvPr id="4" name="Slide Number Placeholder 3"/>
          <p:cNvSpPr>
            <a:spLocks noGrp="1"/>
          </p:cNvSpPr>
          <p:nvPr>
            <p:ph type="sldNum" sz="quarter" idx="5"/>
          </p:nvPr>
        </p:nvSpPr>
        <p:spPr/>
        <p:txBody>
          <a:bodyPr/>
          <a:lstStyle/>
          <a:p>
            <a:fld id="{4AF79E1B-2C51-4B9B-8EA4-26DE9E345AFF}" type="slidenum">
              <a:rPr lang="en-US" smtClean="0"/>
              <a:t>144</a:t>
            </a:fld>
            <a:endParaRPr lang="en-US"/>
          </a:p>
        </p:txBody>
      </p:sp>
    </p:spTree>
    <p:extLst>
      <p:ext uri="{BB962C8B-B14F-4D97-AF65-F5344CB8AC3E}">
        <p14:creationId xmlns:p14="http://schemas.microsoft.com/office/powerpoint/2010/main" val="320580130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We’ll talk about more threats to internal validity throughout the course, particularly next time. If you want to think about multiple threats to IV, just think about nutrition research (they’re everywhere!) </a:t>
            </a:r>
          </a:p>
        </p:txBody>
      </p:sp>
      <p:sp>
        <p:nvSpPr>
          <p:cNvPr id="4" name="Slide Number Placeholder 3"/>
          <p:cNvSpPr>
            <a:spLocks noGrp="1"/>
          </p:cNvSpPr>
          <p:nvPr>
            <p:ph type="sldNum" sz="quarter" idx="5"/>
          </p:nvPr>
        </p:nvSpPr>
        <p:spPr/>
        <p:txBody>
          <a:bodyPr/>
          <a:lstStyle/>
          <a:p>
            <a:fld id="{4AF79E1B-2C51-4B9B-8EA4-26DE9E345AFF}" type="slidenum">
              <a:rPr lang="en-US" smtClean="0"/>
              <a:t>145</a:t>
            </a:fld>
            <a:endParaRPr lang="en-US"/>
          </a:p>
        </p:txBody>
      </p:sp>
    </p:spTree>
    <p:extLst>
      <p:ext uri="{BB962C8B-B14F-4D97-AF65-F5344CB8AC3E}">
        <p14:creationId xmlns:p14="http://schemas.microsoft.com/office/powerpoint/2010/main" val="229464877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Um what? Don’t trust the headlines, or the lay media.</a:t>
            </a:r>
          </a:p>
        </p:txBody>
      </p:sp>
      <p:sp>
        <p:nvSpPr>
          <p:cNvPr id="4" name="Slide Number Placeholder 3"/>
          <p:cNvSpPr>
            <a:spLocks noGrp="1"/>
          </p:cNvSpPr>
          <p:nvPr>
            <p:ph type="sldNum" sz="quarter" idx="5"/>
          </p:nvPr>
        </p:nvSpPr>
        <p:spPr/>
        <p:txBody>
          <a:bodyPr/>
          <a:lstStyle/>
          <a:p>
            <a:fld id="{4AF79E1B-2C51-4B9B-8EA4-26DE9E345AFF}" type="slidenum">
              <a:rPr lang="en-US" smtClean="0"/>
              <a:t>146</a:t>
            </a:fld>
            <a:endParaRPr lang="en-US"/>
          </a:p>
        </p:txBody>
      </p:sp>
    </p:spTree>
    <p:extLst>
      <p:ext uri="{BB962C8B-B14F-4D97-AF65-F5344CB8AC3E}">
        <p14:creationId xmlns:p14="http://schemas.microsoft.com/office/powerpoint/2010/main" val="248356590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True story: this was a study published about mice! But read the text summarizing the study.</a:t>
            </a:r>
          </a:p>
        </p:txBody>
      </p:sp>
      <p:sp>
        <p:nvSpPr>
          <p:cNvPr id="4" name="Slide Number Placeholder 3"/>
          <p:cNvSpPr>
            <a:spLocks noGrp="1"/>
          </p:cNvSpPr>
          <p:nvPr>
            <p:ph type="sldNum" sz="quarter" idx="5"/>
          </p:nvPr>
        </p:nvSpPr>
        <p:spPr/>
        <p:txBody>
          <a:bodyPr/>
          <a:lstStyle/>
          <a:p>
            <a:fld id="{4AF79E1B-2C51-4B9B-8EA4-26DE9E345AFF}" type="slidenum">
              <a:rPr lang="en-US" smtClean="0"/>
              <a:t>147</a:t>
            </a:fld>
            <a:endParaRPr lang="en-US"/>
          </a:p>
        </p:txBody>
      </p:sp>
    </p:spTree>
    <p:extLst>
      <p:ext uri="{BB962C8B-B14F-4D97-AF65-F5344CB8AC3E}">
        <p14:creationId xmlns:p14="http://schemas.microsoft.com/office/powerpoint/2010/main" val="224514454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Particularly of concern with surveys or even clinical trials</a:t>
            </a:r>
          </a:p>
        </p:txBody>
      </p:sp>
      <p:sp>
        <p:nvSpPr>
          <p:cNvPr id="4" name="Slide Number Placeholder 3"/>
          <p:cNvSpPr>
            <a:spLocks noGrp="1"/>
          </p:cNvSpPr>
          <p:nvPr>
            <p:ph type="sldNum" sz="quarter" idx="5"/>
          </p:nvPr>
        </p:nvSpPr>
        <p:spPr/>
        <p:txBody>
          <a:bodyPr/>
          <a:lstStyle/>
          <a:p>
            <a:fld id="{4AF79E1B-2C51-4B9B-8EA4-26DE9E345AFF}" type="slidenum">
              <a:rPr lang="en-US" smtClean="0"/>
              <a:t>148</a:t>
            </a:fld>
            <a:endParaRPr lang="en-US"/>
          </a:p>
        </p:txBody>
      </p:sp>
    </p:spTree>
    <p:extLst>
      <p:ext uri="{BB962C8B-B14F-4D97-AF65-F5344CB8AC3E}">
        <p14:creationId xmlns:p14="http://schemas.microsoft.com/office/powerpoint/2010/main" val="113133196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149</a:t>
            </a:fld>
            <a:endParaRPr lang="en-US"/>
          </a:p>
        </p:txBody>
      </p:sp>
    </p:spTree>
    <p:extLst>
      <p:ext uri="{BB962C8B-B14F-4D97-AF65-F5344CB8AC3E}">
        <p14:creationId xmlns:p14="http://schemas.microsoft.com/office/powerpoint/2010/main" val="20673698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backdoor!</a:t>
            </a:r>
          </a:p>
        </p:txBody>
      </p:sp>
      <p:sp>
        <p:nvSpPr>
          <p:cNvPr id="4" name="Slide Number Placeholder 3"/>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46818183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We’re </a:t>
            </a:r>
            <a:r>
              <a:rPr lang="en-CA" dirty="0" err="1"/>
              <a:t>gonna</a:t>
            </a:r>
            <a:r>
              <a:rPr lang="en-CA" dirty="0"/>
              <a:t> touch on more threats to internal validity now. </a:t>
            </a:r>
          </a:p>
        </p:txBody>
      </p:sp>
      <p:sp>
        <p:nvSpPr>
          <p:cNvPr id="4" name="Slide Number Placeholder 3"/>
          <p:cNvSpPr>
            <a:spLocks noGrp="1"/>
          </p:cNvSpPr>
          <p:nvPr>
            <p:ph type="sldNum" sz="quarter" idx="5"/>
          </p:nvPr>
        </p:nvSpPr>
        <p:spPr/>
        <p:txBody>
          <a:bodyPr/>
          <a:lstStyle/>
          <a:p>
            <a:fld id="{4AF79E1B-2C51-4B9B-8EA4-26DE9E345AFF}" type="slidenum">
              <a:rPr lang="en-US" smtClean="0"/>
              <a:t>150</a:t>
            </a:fld>
            <a:endParaRPr lang="en-US"/>
          </a:p>
        </p:txBody>
      </p:sp>
    </p:spTree>
    <p:extLst>
      <p:ext uri="{BB962C8B-B14F-4D97-AF65-F5344CB8AC3E}">
        <p14:creationId xmlns:p14="http://schemas.microsoft.com/office/powerpoint/2010/main" val="97719283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Leaving a back door open is a big problem in design-based inference. We’ve talked about this a lot, let’s look at some math real quick. </a:t>
            </a:r>
          </a:p>
        </p:txBody>
      </p:sp>
      <p:sp>
        <p:nvSpPr>
          <p:cNvPr id="4" name="Slide Number Placeholder 3"/>
          <p:cNvSpPr>
            <a:spLocks noGrp="1"/>
          </p:cNvSpPr>
          <p:nvPr>
            <p:ph type="sldNum" sz="quarter" idx="5"/>
          </p:nvPr>
        </p:nvSpPr>
        <p:spPr/>
        <p:txBody>
          <a:bodyPr/>
          <a:lstStyle/>
          <a:p>
            <a:fld id="{4AF79E1B-2C51-4B9B-8EA4-26DE9E345AFF}" type="slidenum">
              <a:rPr lang="en-US" smtClean="0"/>
              <a:t>151</a:t>
            </a:fld>
            <a:endParaRPr lang="en-US"/>
          </a:p>
        </p:txBody>
      </p:sp>
    </p:spTree>
    <p:extLst>
      <p:ext uri="{BB962C8B-B14F-4D97-AF65-F5344CB8AC3E}">
        <p14:creationId xmlns:p14="http://schemas.microsoft.com/office/powerpoint/2010/main" val="217335906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Attenuation is a common refrain in published papers, but measurement error is more complicated than that!</a:t>
            </a:r>
          </a:p>
        </p:txBody>
      </p:sp>
      <p:sp>
        <p:nvSpPr>
          <p:cNvPr id="4" name="Slide Number Placeholder 3"/>
          <p:cNvSpPr>
            <a:spLocks noGrp="1"/>
          </p:cNvSpPr>
          <p:nvPr>
            <p:ph type="sldNum" sz="quarter" idx="5"/>
          </p:nvPr>
        </p:nvSpPr>
        <p:spPr/>
        <p:txBody>
          <a:bodyPr/>
          <a:lstStyle/>
          <a:p>
            <a:fld id="{4AF79E1B-2C51-4B9B-8EA4-26DE9E345AFF}" type="slidenum">
              <a:rPr lang="en-US" smtClean="0"/>
              <a:t>153</a:t>
            </a:fld>
            <a:endParaRPr lang="en-US"/>
          </a:p>
        </p:txBody>
      </p:sp>
    </p:spTree>
    <p:extLst>
      <p:ext uri="{BB962C8B-B14F-4D97-AF65-F5344CB8AC3E}">
        <p14:creationId xmlns:p14="http://schemas.microsoft.com/office/powerpoint/2010/main" val="333907246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when is it really classical? </a:t>
            </a:r>
          </a:p>
        </p:txBody>
      </p:sp>
      <p:sp>
        <p:nvSpPr>
          <p:cNvPr id="4" name="Slide Number Placeholder 3"/>
          <p:cNvSpPr>
            <a:spLocks noGrp="1"/>
          </p:cNvSpPr>
          <p:nvPr>
            <p:ph type="sldNum" sz="quarter" idx="5"/>
          </p:nvPr>
        </p:nvSpPr>
        <p:spPr/>
        <p:txBody>
          <a:bodyPr/>
          <a:lstStyle/>
          <a:p>
            <a:fld id="{4AF79E1B-2C51-4B9B-8EA4-26DE9E345AFF}" type="slidenum">
              <a:rPr lang="en-US" smtClean="0"/>
              <a:t>155</a:t>
            </a:fld>
            <a:endParaRPr lang="en-US"/>
          </a:p>
        </p:txBody>
      </p:sp>
    </p:spTree>
    <p:extLst>
      <p:ext uri="{BB962C8B-B14F-4D97-AF65-F5344CB8AC3E}">
        <p14:creationId xmlns:p14="http://schemas.microsoft.com/office/powerpoint/2010/main" val="399258493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Measurement error can be the result of an open back door, or selection – what health examples are there? </a:t>
            </a:r>
          </a:p>
        </p:txBody>
      </p:sp>
      <p:sp>
        <p:nvSpPr>
          <p:cNvPr id="4" name="Slide Number Placeholder 3"/>
          <p:cNvSpPr>
            <a:spLocks noGrp="1"/>
          </p:cNvSpPr>
          <p:nvPr>
            <p:ph type="sldNum" sz="quarter" idx="5"/>
          </p:nvPr>
        </p:nvSpPr>
        <p:spPr/>
        <p:txBody>
          <a:bodyPr/>
          <a:lstStyle/>
          <a:p>
            <a:fld id="{4AF79E1B-2C51-4B9B-8EA4-26DE9E345AFF}" type="slidenum">
              <a:rPr lang="en-US" smtClean="0"/>
              <a:t>156</a:t>
            </a:fld>
            <a:endParaRPr lang="en-US"/>
          </a:p>
        </p:txBody>
      </p:sp>
    </p:spTree>
    <p:extLst>
      <p:ext uri="{BB962C8B-B14F-4D97-AF65-F5344CB8AC3E}">
        <p14:creationId xmlns:p14="http://schemas.microsoft.com/office/powerpoint/2010/main" val="233761845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 whole literature on risk adjustment exists to (try to) solve this issue!</a:t>
            </a:r>
          </a:p>
        </p:txBody>
      </p:sp>
      <p:sp>
        <p:nvSpPr>
          <p:cNvPr id="4" name="Slide Number Placeholder 3"/>
          <p:cNvSpPr>
            <a:spLocks noGrp="1"/>
          </p:cNvSpPr>
          <p:nvPr>
            <p:ph type="sldNum" sz="quarter" idx="5"/>
          </p:nvPr>
        </p:nvSpPr>
        <p:spPr/>
        <p:txBody>
          <a:bodyPr/>
          <a:lstStyle/>
          <a:p>
            <a:fld id="{4AF79E1B-2C51-4B9B-8EA4-26DE9E345AFF}" type="slidenum">
              <a:rPr lang="en-US" smtClean="0"/>
              <a:t>157</a:t>
            </a:fld>
            <a:endParaRPr lang="en-US"/>
          </a:p>
        </p:txBody>
      </p:sp>
    </p:spTree>
    <p:extLst>
      <p:ext uri="{BB962C8B-B14F-4D97-AF65-F5344CB8AC3E}">
        <p14:creationId xmlns:p14="http://schemas.microsoft.com/office/powerpoint/2010/main" val="168133585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 include age and height in a regression to close back doors, how do I know what is explained by age and what is explained by height? Here, this might not matter (we just care about “growth” as the causal pathway) but what if we could consider a policy that would randomly make people taller. Would that help health? </a:t>
            </a:r>
            <a:r>
              <a:rPr lang="en-US" dirty="0" err="1"/>
              <a:t>Shrugh</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158</a:t>
            </a:fld>
            <a:endParaRPr lang="en-US"/>
          </a:p>
        </p:txBody>
      </p:sp>
    </p:spTree>
    <p:extLst>
      <p:ext uri="{BB962C8B-B14F-4D97-AF65-F5344CB8AC3E}">
        <p14:creationId xmlns:p14="http://schemas.microsoft.com/office/powerpoint/2010/main" val="375110589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have we seen perfect collinearity? Dummy variable trap? </a:t>
            </a:r>
          </a:p>
        </p:txBody>
      </p:sp>
      <p:sp>
        <p:nvSpPr>
          <p:cNvPr id="4" name="Slide Number Placeholder 3"/>
          <p:cNvSpPr>
            <a:spLocks noGrp="1"/>
          </p:cNvSpPr>
          <p:nvPr>
            <p:ph type="sldNum" sz="quarter" idx="5"/>
          </p:nvPr>
        </p:nvSpPr>
        <p:spPr/>
        <p:txBody>
          <a:bodyPr/>
          <a:lstStyle/>
          <a:p>
            <a:fld id="{4AF79E1B-2C51-4B9B-8EA4-26DE9E345AFF}" type="slidenum">
              <a:rPr lang="en-US" smtClean="0"/>
              <a:t>159</a:t>
            </a:fld>
            <a:endParaRPr lang="en-US"/>
          </a:p>
        </p:txBody>
      </p:sp>
    </p:spTree>
    <p:extLst>
      <p:ext uri="{BB962C8B-B14F-4D97-AF65-F5344CB8AC3E}">
        <p14:creationId xmlns:p14="http://schemas.microsoft.com/office/powerpoint/2010/main" val="206608469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about how much it really matters – collinearity is a problem if it messes with the causal parameter of interest, but doesn’t matter if age and height are both controls. </a:t>
            </a:r>
          </a:p>
        </p:txBody>
      </p:sp>
      <p:sp>
        <p:nvSpPr>
          <p:cNvPr id="4" name="Slide Number Placeholder 3"/>
          <p:cNvSpPr>
            <a:spLocks noGrp="1"/>
          </p:cNvSpPr>
          <p:nvPr>
            <p:ph type="sldNum" sz="quarter" idx="5"/>
          </p:nvPr>
        </p:nvSpPr>
        <p:spPr/>
        <p:txBody>
          <a:bodyPr/>
          <a:lstStyle/>
          <a:p>
            <a:fld id="{4AF79E1B-2C51-4B9B-8EA4-26DE9E345AFF}" type="slidenum">
              <a:rPr lang="en-US" smtClean="0"/>
              <a:t>160</a:t>
            </a:fld>
            <a:endParaRPr lang="en-US"/>
          </a:p>
        </p:txBody>
      </p:sp>
    </p:spTree>
    <p:extLst>
      <p:ext uri="{BB962C8B-B14F-4D97-AF65-F5344CB8AC3E}">
        <p14:creationId xmlns:p14="http://schemas.microsoft.com/office/powerpoint/2010/main" val="13186911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DAG, epsilon should not have a line from or to x – the consequence is that there’s no other randomness left in the pathway between x and y</a:t>
            </a:r>
          </a:p>
        </p:txBody>
      </p:sp>
      <p:sp>
        <p:nvSpPr>
          <p:cNvPr id="4" name="Slide Number Placeholder 3"/>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6338668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go through these in more detail later. First two are enough to pin down the coefficients and say something about bias/consistency.</a:t>
            </a:r>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2803502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you would use linear properties of expectations, etc. </a:t>
            </a:r>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409656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Residual and error term are different – you don’t pin down or estimate the value of real randomness; you take it as given in the data and create the residual to be minimized. Go to R just for the model and the summary, then come back for next slide to talk about interpretation</a:t>
            </a:r>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35662037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shouldn’t we predict outside the sample? Look at our figure here and talk about extrapolation</a:t>
            </a:r>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37346031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and 2 are very commonly conflated but they are </a:t>
            </a:r>
            <a:r>
              <a:rPr lang="en-US" b="1" dirty="0"/>
              <a:t>not </a:t>
            </a:r>
            <a:r>
              <a:rPr lang="en-US" b="0" dirty="0"/>
              <a:t>the same. SST is the total variation in outcome variable</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3083567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a:t>
            </a:fld>
            <a:endParaRPr lang="en-US"/>
          </a:p>
        </p:txBody>
      </p:sp>
    </p:spTree>
    <p:extLst>
      <p:ext uri="{BB962C8B-B14F-4D97-AF65-F5344CB8AC3E}">
        <p14:creationId xmlns:p14="http://schemas.microsoft.com/office/powerpoint/2010/main" val="14484505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SSE is the fraction of the variation in y we capture in the regression</a:t>
            </a:r>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24205059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SSR is what’s left over </a:t>
            </a:r>
          </a:p>
        </p:txBody>
      </p:sp>
      <p:sp>
        <p:nvSpPr>
          <p:cNvPr id="4" name="Slide Number Placeholder 3"/>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1713732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R2 is measuring something different than the strength of the causal relationship, it’s measuring predictive power or how much variation you are utilizing. These aren’t the same. </a:t>
            </a:r>
          </a:p>
        </p:txBody>
      </p:sp>
      <p:sp>
        <p:nvSpPr>
          <p:cNvPr id="4" name="Slide Number Placeholder 3"/>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315684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32550586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could do a MC simulation like we did last time to show this is true under certain assumptions. Try coding it up if you are curious!</a:t>
            </a:r>
          </a:p>
        </p:txBody>
      </p:sp>
      <p:sp>
        <p:nvSpPr>
          <p:cNvPr id="4" name="Slide Number Placeholder 3"/>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40981610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these assumptions testable? </a:t>
            </a:r>
          </a:p>
        </p:txBody>
      </p:sp>
      <p:sp>
        <p:nvSpPr>
          <p:cNvPr id="4" name="Slide Number Placeholder 3"/>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5728899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these assumptions testable? </a:t>
            </a:r>
          </a:p>
        </p:txBody>
      </p:sp>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30881444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these assumptions testable? </a:t>
            </a:r>
          </a:p>
        </p:txBody>
      </p:sp>
      <p:sp>
        <p:nvSpPr>
          <p:cNvPr id="4" name="Slide Number Placeholder 3"/>
          <p:cNvSpPr>
            <a:spLocks noGrp="1"/>
          </p:cNvSpPr>
          <p:nvPr>
            <p:ph type="sldNum" sz="quarter" idx="5"/>
          </p:nvPr>
        </p:nvSpPr>
        <p:spPr/>
        <p:txBody>
          <a:bodyPr/>
          <a:lstStyle/>
          <a:p>
            <a:fld id="{4AF79E1B-2C51-4B9B-8EA4-26DE9E345AFF}" type="slidenum">
              <a:rPr lang="en-US" smtClean="0"/>
              <a:t>30</a:t>
            </a:fld>
            <a:endParaRPr lang="en-US"/>
          </a:p>
        </p:txBody>
      </p:sp>
    </p:spTree>
    <p:extLst>
      <p:ext uri="{BB962C8B-B14F-4D97-AF65-F5344CB8AC3E}">
        <p14:creationId xmlns:p14="http://schemas.microsoft.com/office/powerpoint/2010/main" val="32859369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a trick question – think back to our frameworks!</a:t>
            </a:r>
          </a:p>
        </p:txBody>
      </p:sp>
      <p:sp>
        <p:nvSpPr>
          <p:cNvPr id="4" name="Slide Number Placeholder 3"/>
          <p:cNvSpPr>
            <a:spLocks noGrp="1"/>
          </p:cNvSpPr>
          <p:nvPr>
            <p:ph type="sldNum" sz="quarter" idx="5"/>
          </p:nvPr>
        </p:nvSpPr>
        <p:spPr/>
        <p:txBody>
          <a:bodyPr/>
          <a:lstStyle/>
          <a:p>
            <a:fld id="{4AF79E1B-2C51-4B9B-8EA4-26DE9E345AFF}" type="slidenum">
              <a:rPr lang="en-US" smtClean="0"/>
              <a:t>32</a:t>
            </a:fld>
            <a:endParaRPr lang="en-US"/>
          </a:p>
        </p:txBody>
      </p:sp>
    </p:spTree>
    <p:extLst>
      <p:ext uri="{BB962C8B-B14F-4D97-AF65-F5344CB8AC3E}">
        <p14:creationId xmlns:p14="http://schemas.microsoft.com/office/powerpoint/2010/main" val="7276260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recommend looking at this site in more detail – we’ll cover the high points here. Videos from Andrew can be opened full screen, talk through when we control for things in a DAG.</a:t>
            </a:r>
          </a:p>
        </p:txBody>
      </p:sp>
      <p:sp>
        <p:nvSpPr>
          <p:cNvPr id="4" name="Slide Number Placeholder 3"/>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490382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6000E5-1C99-D1D7-F214-18AC890C25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04B1A6-9B7B-9002-C051-C6D42F7DC3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A649D5-1FB8-548E-0079-6455E7F12C17}"/>
              </a:ext>
            </a:extLst>
          </p:cNvPr>
          <p:cNvSpPr>
            <a:spLocks noGrp="1"/>
          </p:cNvSpPr>
          <p:nvPr>
            <p:ph type="body" idx="1"/>
          </p:nvPr>
        </p:nvSpPr>
        <p:spPr/>
        <p:txBody>
          <a:bodyPr/>
          <a:lstStyle/>
          <a:p>
            <a:pPr marL="0" indent="0">
              <a:buFont typeface="Arial" panose="020B0604020202020204" pitchFamily="34" charset="0"/>
              <a:buNone/>
            </a:pPr>
            <a:endParaRPr lang="en-CA" dirty="0"/>
          </a:p>
        </p:txBody>
      </p:sp>
      <p:sp>
        <p:nvSpPr>
          <p:cNvPr id="4" name="Slide Number Placeholder 3">
            <a:extLst>
              <a:ext uri="{FF2B5EF4-FFF2-40B4-BE49-F238E27FC236}">
                <a16:creationId xmlns:a16="http://schemas.microsoft.com/office/drawing/2014/main" id="{08A2533B-E9DA-5CA2-5254-48286918B2F9}"/>
              </a:ext>
            </a:extLst>
          </p:cNvPr>
          <p:cNvSpPr>
            <a:spLocks noGrp="1"/>
          </p:cNvSpPr>
          <p:nvPr>
            <p:ph type="sldNum" sz="quarter" idx="5"/>
          </p:nvPr>
        </p:nvSpPr>
        <p:spPr/>
        <p:txBody>
          <a:bodyPr/>
          <a:lstStyle/>
          <a:p>
            <a:fld id="{4AF79E1B-2C51-4B9B-8EA4-26DE9E345AFF}" type="slidenum">
              <a:rPr lang="en-US" smtClean="0"/>
              <a:t>3</a:t>
            </a:fld>
            <a:endParaRPr lang="en-US"/>
          </a:p>
        </p:txBody>
      </p:sp>
    </p:spTree>
    <p:extLst>
      <p:ext uri="{BB962C8B-B14F-4D97-AF65-F5344CB8AC3E}">
        <p14:creationId xmlns:p14="http://schemas.microsoft.com/office/powerpoint/2010/main" val="42375775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recommend looking at this site in more detail – we’ll cover the high points here. Videos from Andrew can be opened full screen, talk through when we control for things in a DAG.</a:t>
            </a:r>
          </a:p>
        </p:txBody>
      </p:sp>
      <p:sp>
        <p:nvSpPr>
          <p:cNvPr id="4" name="Slide Number Placeholder 3"/>
          <p:cNvSpPr>
            <a:spLocks noGrp="1"/>
          </p:cNvSpPr>
          <p:nvPr>
            <p:ph type="sldNum" sz="quarter" idx="5"/>
          </p:nvPr>
        </p:nvSpPr>
        <p:spPr/>
        <p:txBody>
          <a:bodyPr/>
          <a:lstStyle/>
          <a:p>
            <a:fld id="{4AF79E1B-2C51-4B9B-8EA4-26DE9E345AFF}" type="slidenum">
              <a:rPr lang="en-US" smtClean="0"/>
              <a:t>35</a:t>
            </a:fld>
            <a:endParaRPr lang="en-US"/>
          </a:p>
        </p:txBody>
      </p:sp>
    </p:spTree>
    <p:extLst>
      <p:ext uri="{BB962C8B-B14F-4D97-AF65-F5344CB8AC3E}">
        <p14:creationId xmlns:p14="http://schemas.microsoft.com/office/powerpoint/2010/main" val="18129044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 I’ve “health-</a:t>
            </a:r>
            <a:r>
              <a:rPr lang="en-US" dirty="0" err="1"/>
              <a:t>ized</a:t>
            </a:r>
            <a:r>
              <a:rPr lang="en-US" dirty="0"/>
              <a:t>” the example in the website here. Data here is a local physician’s practice, or health market. What does the line mean? What confounders might we be interested in here? </a:t>
            </a:r>
          </a:p>
        </p:txBody>
      </p:sp>
      <p:sp>
        <p:nvSpPr>
          <p:cNvPr id="4" name="Slide Number Placeholder 3"/>
          <p:cNvSpPr>
            <a:spLocks noGrp="1"/>
          </p:cNvSpPr>
          <p:nvPr>
            <p:ph type="sldNum" sz="quarter" idx="5"/>
          </p:nvPr>
        </p:nvSpPr>
        <p:spPr/>
        <p:txBody>
          <a:bodyPr/>
          <a:lstStyle/>
          <a:p>
            <a:fld id="{4AF79E1B-2C51-4B9B-8EA4-26DE9E345AFF}" type="slidenum">
              <a:rPr lang="en-US" smtClean="0"/>
              <a:t>36</a:t>
            </a:fld>
            <a:endParaRPr lang="en-US"/>
          </a:p>
        </p:txBody>
      </p:sp>
    </p:spTree>
    <p:extLst>
      <p:ext uri="{BB962C8B-B14F-4D97-AF65-F5344CB8AC3E}">
        <p14:creationId xmlns:p14="http://schemas.microsoft.com/office/powerpoint/2010/main" val="40140493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 there’s a strong relationship here! What does that mean for our initial assessment? We have violated the assumption that E(</a:t>
            </a:r>
            <a:r>
              <a:rPr lang="en-US" dirty="0" err="1"/>
              <a:t>eps|x</a:t>
            </a:r>
            <a:r>
              <a:rPr lang="en-US" dirty="0"/>
              <a:t>)=0 given that we relegated education to epsilon </a:t>
            </a:r>
          </a:p>
        </p:txBody>
      </p:sp>
      <p:sp>
        <p:nvSpPr>
          <p:cNvPr id="4" name="Slide Number Placeholder 3"/>
          <p:cNvSpPr>
            <a:spLocks noGrp="1"/>
          </p:cNvSpPr>
          <p:nvPr>
            <p:ph type="sldNum" sz="quarter" idx="5"/>
          </p:nvPr>
        </p:nvSpPr>
        <p:spPr/>
        <p:txBody>
          <a:bodyPr/>
          <a:lstStyle/>
          <a:p>
            <a:fld id="{4AF79E1B-2C51-4B9B-8EA4-26DE9E345AFF}" type="slidenum">
              <a:rPr lang="en-US" smtClean="0"/>
              <a:t>38</a:t>
            </a:fld>
            <a:endParaRPr lang="en-US"/>
          </a:p>
        </p:txBody>
      </p:sp>
    </p:spTree>
    <p:extLst>
      <p:ext uri="{BB962C8B-B14F-4D97-AF65-F5344CB8AC3E}">
        <p14:creationId xmlns:p14="http://schemas.microsoft.com/office/powerpoint/2010/main" val="12611107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move education out of the error term and correct for this correlation</a:t>
            </a:r>
          </a:p>
        </p:txBody>
      </p:sp>
      <p:sp>
        <p:nvSpPr>
          <p:cNvPr id="4" name="Slide Number Placeholder 3"/>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17903887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Ignore the axes here. </a:t>
            </a:r>
          </a:p>
        </p:txBody>
      </p:sp>
      <p:sp>
        <p:nvSpPr>
          <p:cNvPr id="4" name="Slide Number Placeholder 3"/>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31554550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how this works in R</a:t>
            </a:r>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29542535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through this – what is a collider/post-treatment (something like controlling for occupation to assess gender wage gap). Think about Andrew’s videos!</a:t>
            </a:r>
          </a:p>
        </p:txBody>
      </p:sp>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23810579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3041675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Hopefully, the law of large numbers kicks in – how do we know it does? Think back to our MC simulation from last time. </a:t>
            </a:r>
          </a:p>
        </p:txBody>
      </p:sp>
      <p:sp>
        <p:nvSpPr>
          <p:cNvPr id="4" name="Slide Number Placeholder 3"/>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18775019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time, we’ll talk about what occurs if homoskedasticity is violated. This is illustrative of the simple case, but not prohibitive. </a:t>
            </a:r>
          </a:p>
        </p:txBody>
      </p:sp>
      <p:sp>
        <p:nvSpPr>
          <p:cNvPr id="4" name="Slide Number Placeholder 3"/>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1241226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 is the thing we want to explain or predict; x is the thing we use to explain. Draw the DAG – note that we are using a simple </a:t>
            </a:r>
            <a:r>
              <a:rPr lang="en-US" dirty="0" err="1"/>
              <a:t>simple</a:t>
            </a:r>
            <a:r>
              <a:rPr lang="en-US" dirty="0"/>
              <a:t> DAG for now with only two bubbles. TO ADD ON NEXT SLIDE: Coefficient is the probability E(Y|X). </a:t>
            </a:r>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14821976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 null world like in our example? A1Cs don’t affect hospitalizations at all. Each simulation is a random draw of data in a null world – no effect exists. </a:t>
            </a:r>
          </a:p>
        </p:txBody>
      </p:sp>
      <p:sp>
        <p:nvSpPr>
          <p:cNvPr id="4" name="Slide Number Placeholder 3"/>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6480646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this is our estimated slope (after controlling) – this is unlikely given a bunch of random null worlds (the exact level of unlikeliness is the p-value)</a:t>
            </a:r>
          </a:p>
        </p:txBody>
      </p:sp>
      <p:sp>
        <p:nvSpPr>
          <p:cNvPr id="4" name="Slide Number Placeholder 3"/>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4266582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Language here – normally distributed with a mean and variance. Note that variance diminishes with N, and that true sigma^2 is a population parameter that is unknown to us (just like true beta)</a:t>
            </a:r>
          </a:p>
        </p:txBody>
      </p:sp>
      <p:sp>
        <p:nvSpPr>
          <p:cNvPr id="4" name="Slide Number Placeholder 3"/>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39908358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our data grows, our estimate is centered around the truth – the more data, the more </a:t>
            </a:r>
            <a:r>
              <a:rPr lang="en-US" b="1" dirty="0"/>
              <a:t>precise </a:t>
            </a:r>
            <a:r>
              <a:rPr lang="en-US" b="0" dirty="0"/>
              <a:t>that estimate is.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13478746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our data grows, our estimate is centered around the truth – the more data, the more </a:t>
            </a:r>
            <a:r>
              <a:rPr lang="en-US" b="1" dirty="0"/>
              <a:t>precise </a:t>
            </a:r>
            <a:r>
              <a:rPr lang="en-US" b="0" dirty="0"/>
              <a:t>that estimate is. We won’t go over the VCE because we don’t want to get bogged down in linear algebra, but the matrix contains estimated variance and covariance parameters for each coefficient; standard error is the square root of the diagonal.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35444623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Is unknown</a:t>
            </a:r>
          </a:p>
        </p:txBody>
      </p:sp>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35152207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null hypothesis is our simulated world. </a:t>
            </a:r>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38169789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11469253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more about this in a minute after regression tables. </a:t>
            </a:r>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42033796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Syllabus check-in and midterm review. Note the paper for next time, uploaded on </a:t>
                </a:r>
                <a:r>
                  <a:rPr lang="en-US" dirty="0" err="1"/>
                  <a:t>Github</a:t>
                </a:r>
                <a:r>
                  <a:rPr lang="en-US" dirty="0"/>
                  <a:t> as well as available through this link.</a:t>
                </a:r>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238634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Deterministic relationships aren’t interesting – if I click the clicker and the slide advances every single time with no variation, I don’t need to do any causal inference.</a:t>
            </a:r>
          </a:p>
        </p:txBody>
      </p:sp>
      <p:sp>
        <p:nvSpPr>
          <p:cNvPr id="4" name="Slide Number Placeholder 3"/>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28038388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12514087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800" b="0" i="0" u="none" strike="noStrike" dirty="0">
                <a:solidFill>
                  <a:srgbClr val="000000"/>
                </a:solidFill>
                <a:effectLst/>
                <a:latin typeface="Aptos Narrow" panose="020B0004020202020204" pitchFamily="34" charset="0"/>
              </a:rPr>
              <a:t>If you said "SD declines with sample size," -3</a:t>
            </a:r>
            <a:r>
              <a:rPr lang="en-US" dirty="0"/>
              <a:t> </a:t>
            </a:r>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37705803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r>
              <a:rPr lang="en-US" dirty="0"/>
              <a:t>d: </a:t>
            </a:r>
            <a:r>
              <a:rPr lang="en-US" sz="1800" b="0" i="0" u="none" strike="noStrike" dirty="0">
                <a:solidFill>
                  <a:srgbClr val="000000"/>
                </a:solidFill>
                <a:effectLst/>
                <a:latin typeface="Aptos Narrow" panose="020B0004020202020204" pitchFamily="34" charset="0"/>
              </a:rPr>
              <a:t>Some people got hung up on the language here but this is true</a:t>
            </a:r>
            <a:r>
              <a:rPr lang="en-US" dirty="0"/>
              <a:t> </a:t>
            </a:r>
          </a:p>
          <a:p>
            <a:pPr marL="742950" lvl="1" indent="-285750">
              <a:buFont typeface="Arial" panose="020B0604020202020204" pitchFamily="34" charset="0"/>
              <a:buChar char="•"/>
            </a:pPr>
            <a:r>
              <a:rPr lang="en-US" sz="1800" b="0" i="0" u="none" strike="noStrike" dirty="0">
                <a:solidFill>
                  <a:srgbClr val="000000"/>
                </a:solidFill>
                <a:effectLst/>
                <a:latin typeface="Aptos Narrow" panose="020B0004020202020204" pitchFamily="34" charset="0"/>
              </a:rPr>
              <a:t>False, if you conflated uncorrelated and independent, -3</a:t>
            </a:r>
            <a:r>
              <a:rPr lang="en-US" dirty="0"/>
              <a:t> </a:t>
            </a:r>
          </a:p>
          <a:p>
            <a:pPr marL="742950" lvl="1" indent="-285750">
              <a:buFont typeface="Arial" panose="020B0604020202020204" pitchFamily="34" charset="0"/>
              <a:buChar char="•"/>
            </a:pPr>
            <a:r>
              <a:rPr lang="en-US" sz="1800" b="0" i="0" u="none" strike="noStrike" dirty="0">
                <a:solidFill>
                  <a:srgbClr val="000000"/>
                </a:solidFill>
                <a:effectLst/>
                <a:latin typeface="Aptos Narrow" panose="020B0004020202020204" pitchFamily="34" charset="0"/>
              </a:rPr>
              <a:t>Distinguish between causation and association is good, but what about the rest?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60</a:t>
            </a:fld>
            <a:endParaRPr lang="en-US"/>
          </a:p>
        </p:txBody>
      </p:sp>
    </p:spTree>
    <p:extLst>
      <p:ext uri="{BB962C8B-B14F-4D97-AF65-F5344CB8AC3E}">
        <p14:creationId xmlns:p14="http://schemas.microsoft.com/office/powerpoint/2010/main" val="32909800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800" b="0" i="0" u="none" strike="noStrike" dirty="0">
                <a:solidFill>
                  <a:srgbClr val="000000"/>
                </a:solidFill>
                <a:effectLst/>
                <a:latin typeface="Aptos Narrow" panose="020B0004020202020204" pitchFamily="34" charset="0"/>
              </a:rPr>
              <a:t>Need to find the dinosaur to get more than 6 points</a:t>
            </a:r>
            <a:r>
              <a:rPr lang="en-US" dirty="0"/>
              <a:t> </a:t>
            </a:r>
          </a:p>
        </p:txBody>
      </p:sp>
      <p:sp>
        <p:nvSpPr>
          <p:cNvPr id="4" name="Slide Number Placeholder 3"/>
          <p:cNvSpPr>
            <a:spLocks noGrp="1"/>
          </p:cNvSpPr>
          <p:nvPr>
            <p:ph type="sldNum" sz="quarter" idx="5"/>
          </p:nvPr>
        </p:nvSpPr>
        <p:spPr/>
        <p:txBody>
          <a:bodyPr/>
          <a:lstStyle/>
          <a:p>
            <a:fld id="{4AF79E1B-2C51-4B9B-8EA4-26DE9E345AFF}" type="slidenum">
              <a:rPr lang="en-US" smtClean="0"/>
              <a:t>61</a:t>
            </a:fld>
            <a:endParaRPr lang="en-US"/>
          </a:p>
        </p:txBody>
      </p:sp>
    </p:spTree>
    <p:extLst>
      <p:ext uri="{BB962C8B-B14F-4D97-AF65-F5344CB8AC3E}">
        <p14:creationId xmlns:p14="http://schemas.microsoft.com/office/powerpoint/2010/main" val="6561172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800" b="0" i="0" u="none" strike="noStrike" dirty="0">
                <a:solidFill>
                  <a:srgbClr val="000000"/>
                </a:solidFill>
                <a:effectLst/>
                <a:latin typeface="Aptos Narrow" panose="020B0004020202020204" pitchFamily="34" charset="0"/>
              </a:rPr>
              <a:t>Main things: bars for two groups, error bars, interpretation</a:t>
            </a:r>
            <a:r>
              <a:rPr lang="en-US" dirty="0"/>
              <a:t> </a:t>
            </a:r>
          </a:p>
        </p:txBody>
      </p:sp>
      <p:sp>
        <p:nvSpPr>
          <p:cNvPr id="4" name="Slide Number Placeholder 3"/>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14927838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buFont typeface="Arial" panose="020B0604020202020204" pitchFamily="34" charset="0"/>
              <a:buChar char="•"/>
            </a:pPr>
            <a:r>
              <a:rPr lang="en-US" sz="1800" b="0" i="0" u="none" strike="noStrike" dirty="0">
                <a:solidFill>
                  <a:srgbClr val="000000"/>
                </a:solidFill>
                <a:effectLst/>
                <a:latin typeface="Aptos Narrow" panose="020B0004020202020204" pitchFamily="34" charset="0"/>
              </a:rPr>
              <a:t>Make sure to subset data for the second part and do the full testing procedure</a:t>
            </a:r>
            <a:r>
              <a:rPr lang="en-US" dirty="0"/>
              <a:t> </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25649262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Break here? </a:t>
                </a:r>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9184616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Continuous and discrete – we’ll talk about different interpretation of effects here, and more next time. Examples of discrete variables: </a:t>
            </a:r>
            <a:r>
              <a:rPr lang="en-US" sz="1200" dirty="0">
                <a:cs typeface="Times New Roman" panose="02020603050405020304" pitchFamily="18" charset="0"/>
              </a:rPr>
              <a:t>Racial, ethnic, gender group identification</a:t>
            </a:r>
          </a:p>
          <a:p>
            <a:pPr lvl="1"/>
            <a:r>
              <a:rPr lang="en-US" sz="1200" dirty="0">
                <a:cs typeface="Times New Roman" panose="02020603050405020304" pitchFamily="18" charset="0"/>
              </a:rPr>
              <a:t>Years of education, marriage, etc.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65</a:t>
            </a:fld>
            <a:endParaRPr lang="en-US"/>
          </a:p>
        </p:txBody>
      </p:sp>
    </p:spTree>
    <p:extLst>
      <p:ext uri="{BB962C8B-B14F-4D97-AF65-F5344CB8AC3E}">
        <p14:creationId xmlns:p14="http://schemas.microsoft.com/office/powerpoint/2010/main" val="22617387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Interpretation now relies on holding everything else in the regression constant – if this doesn’t work for what you want to know, need to rethink the design of the regression (e.g., interactions). Also think about causality in the context of FWL – we aren’t identifying causal pathways, we’re closing back doors! (This is model-based inference at its best, the whole regression focuses on one pathway in the DAG that you want). </a:t>
            </a:r>
          </a:p>
        </p:txBody>
      </p:sp>
      <p:sp>
        <p:nvSpPr>
          <p:cNvPr id="4" name="Slide Number Placeholder 3"/>
          <p:cNvSpPr>
            <a:spLocks noGrp="1"/>
          </p:cNvSpPr>
          <p:nvPr>
            <p:ph type="sldNum" sz="quarter" idx="5"/>
          </p:nvPr>
        </p:nvSpPr>
        <p:spPr/>
        <p:txBody>
          <a:bodyPr/>
          <a:lstStyle/>
          <a:p>
            <a:fld id="{4AF79E1B-2C51-4B9B-8EA4-26DE9E345AFF}" type="slidenum">
              <a:rPr lang="en-US" smtClean="0"/>
              <a:t>66</a:t>
            </a:fld>
            <a:endParaRPr lang="en-US"/>
          </a:p>
        </p:txBody>
      </p:sp>
    </p:spTree>
    <p:extLst>
      <p:ext uri="{BB962C8B-B14F-4D97-AF65-F5344CB8AC3E}">
        <p14:creationId xmlns:p14="http://schemas.microsoft.com/office/powerpoint/2010/main" val="22492538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about interpretation of dummy variables here, not in lecture 4</a:t>
            </a:r>
          </a:p>
        </p:txBody>
      </p:sp>
      <p:sp>
        <p:nvSpPr>
          <p:cNvPr id="4" name="Slide Number Placeholder 3"/>
          <p:cNvSpPr>
            <a:spLocks noGrp="1"/>
          </p:cNvSpPr>
          <p:nvPr>
            <p:ph type="sldNum" sz="quarter" idx="5"/>
          </p:nvPr>
        </p:nvSpPr>
        <p:spPr/>
        <p:txBody>
          <a:bodyPr/>
          <a:lstStyle/>
          <a:p>
            <a:fld id="{4AF79E1B-2C51-4B9B-8EA4-26DE9E345AFF}" type="slidenum">
              <a:rPr lang="en-US" smtClean="0"/>
              <a:t>67</a:t>
            </a:fld>
            <a:endParaRPr lang="en-US"/>
          </a:p>
        </p:txBody>
      </p:sp>
    </p:spTree>
    <p:extLst>
      <p:ext uri="{BB962C8B-B14F-4D97-AF65-F5344CB8AC3E}">
        <p14:creationId xmlns:p14="http://schemas.microsoft.com/office/powerpoint/2010/main" val="40756750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some data: cookies eaten and happiness – what’s the simplest relationship? </a:t>
            </a:r>
          </a:p>
        </p:txBody>
      </p:sp>
      <p:sp>
        <p:nvSpPr>
          <p:cNvPr id="4" name="Slide Number Placeholder 3"/>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17831571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subscripts here</a:t>
            </a:r>
          </a:p>
        </p:txBody>
      </p:sp>
      <p:sp>
        <p:nvSpPr>
          <p:cNvPr id="4" name="Slide Number Placeholder 3"/>
          <p:cNvSpPr>
            <a:spLocks noGrp="1"/>
          </p:cNvSpPr>
          <p:nvPr>
            <p:ph type="sldNum" sz="quarter" idx="5"/>
          </p:nvPr>
        </p:nvSpPr>
        <p:spPr/>
        <p:txBody>
          <a:bodyPr/>
          <a:lstStyle/>
          <a:p>
            <a:fld id="{4AF79E1B-2C51-4B9B-8EA4-26DE9E345AFF}" type="slidenum">
              <a:rPr lang="en-US" smtClean="0"/>
              <a:t>68</a:t>
            </a:fld>
            <a:endParaRPr lang="en-US"/>
          </a:p>
        </p:txBody>
      </p:sp>
    </p:spTree>
    <p:extLst>
      <p:ext uri="{BB962C8B-B14F-4D97-AF65-F5344CB8AC3E}">
        <p14:creationId xmlns:p14="http://schemas.microsoft.com/office/powerpoint/2010/main" val="2679547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subscripts here</a:t>
            </a:r>
          </a:p>
        </p:txBody>
      </p:sp>
      <p:sp>
        <p:nvSpPr>
          <p:cNvPr id="4" name="Slide Number Placeholder 3"/>
          <p:cNvSpPr>
            <a:spLocks noGrp="1"/>
          </p:cNvSpPr>
          <p:nvPr>
            <p:ph type="sldNum" sz="quarter" idx="5"/>
          </p:nvPr>
        </p:nvSpPr>
        <p:spPr/>
        <p:txBody>
          <a:bodyPr/>
          <a:lstStyle/>
          <a:p>
            <a:fld id="{4AF79E1B-2C51-4B9B-8EA4-26DE9E345AFF}" type="slidenum">
              <a:rPr lang="en-US" smtClean="0"/>
              <a:t>69</a:t>
            </a:fld>
            <a:endParaRPr lang="en-US"/>
          </a:p>
        </p:txBody>
      </p:sp>
    </p:spTree>
    <p:extLst>
      <p:ext uri="{BB962C8B-B14F-4D97-AF65-F5344CB8AC3E}">
        <p14:creationId xmlns:p14="http://schemas.microsoft.com/office/powerpoint/2010/main" val="26154925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70</a:t>
            </a:fld>
            <a:endParaRPr lang="en-US"/>
          </a:p>
        </p:txBody>
      </p:sp>
    </p:spTree>
    <p:extLst>
      <p:ext uri="{BB962C8B-B14F-4D97-AF65-F5344CB8AC3E}">
        <p14:creationId xmlns:p14="http://schemas.microsoft.com/office/powerpoint/2010/main" val="10175388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world slope – does it seem to go through the points for Latin America? No! If we were to run a separate regression just on those points we’d get a different intercept. </a:t>
            </a:r>
          </a:p>
        </p:txBody>
      </p:sp>
      <p:sp>
        <p:nvSpPr>
          <p:cNvPr id="4" name="Slide Number Placeholder 3"/>
          <p:cNvSpPr>
            <a:spLocks noGrp="1"/>
          </p:cNvSpPr>
          <p:nvPr>
            <p:ph type="sldNum" sz="quarter" idx="5"/>
          </p:nvPr>
        </p:nvSpPr>
        <p:spPr/>
        <p:txBody>
          <a:bodyPr/>
          <a:lstStyle/>
          <a:p>
            <a:fld id="{4AF79E1B-2C51-4B9B-8EA4-26DE9E345AFF}" type="slidenum">
              <a:rPr lang="en-US" smtClean="0"/>
              <a:t>71</a:t>
            </a:fld>
            <a:endParaRPr lang="en-US"/>
          </a:p>
        </p:txBody>
      </p:sp>
    </p:spTree>
    <p:extLst>
      <p:ext uri="{BB962C8B-B14F-4D97-AF65-F5344CB8AC3E}">
        <p14:creationId xmlns:p14="http://schemas.microsoft.com/office/powerpoint/2010/main" val="6274326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add a dummy intercept! What’s the interpretation? Next time – talk about if we want the slope to vary across groups</a:t>
            </a:r>
          </a:p>
        </p:txBody>
      </p:sp>
      <p:sp>
        <p:nvSpPr>
          <p:cNvPr id="4" name="Slide Number Placeholder 3"/>
          <p:cNvSpPr>
            <a:spLocks noGrp="1"/>
          </p:cNvSpPr>
          <p:nvPr>
            <p:ph type="sldNum" sz="quarter" idx="5"/>
          </p:nvPr>
        </p:nvSpPr>
        <p:spPr/>
        <p:txBody>
          <a:bodyPr/>
          <a:lstStyle/>
          <a:p>
            <a:fld id="{4AF79E1B-2C51-4B9B-8EA4-26DE9E345AFF}" type="slidenum">
              <a:rPr lang="en-US" smtClean="0"/>
              <a:t>72</a:t>
            </a:fld>
            <a:endParaRPr lang="en-US"/>
          </a:p>
        </p:txBody>
      </p:sp>
    </p:spTree>
    <p:extLst>
      <p:ext uri="{BB962C8B-B14F-4D97-AF65-F5344CB8AC3E}">
        <p14:creationId xmlns:p14="http://schemas.microsoft.com/office/powerpoint/2010/main" val="36211646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Perfect </a:t>
            </a:r>
            <a:r>
              <a:rPr lang="en-US" dirty="0" err="1"/>
              <a:t>Multicolinearity</a:t>
            </a:r>
            <a:r>
              <a:rPr lang="en-US" dirty="0"/>
              <a:t> = multiple solutions (if true coefficient is +5 for urban, then could be +7, -2, or -10-,-15, etc.)</a:t>
            </a:r>
          </a:p>
        </p:txBody>
      </p:sp>
      <p:sp>
        <p:nvSpPr>
          <p:cNvPr id="4" name="Slide Number Placeholder 3"/>
          <p:cNvSpPr>
            <a:spLocks noGrp="1"/>
          </p:cNvSpPr>
          <p:nvPr>
            <p:ph type="sldNum" sz="quarter" idx="5"/>
          </p:nvPr>
        </p:nvSpPr>
        <p:spPr/>
        <p:txBody>
          <a:bodyPr/>
          <a:lstStyle/>
          <a:p>
            <a:fld id="{4AF79E1B-2C51-4B9B-8EA4-26DE9E345AFF}" type="slidenum">
              <a:rPr lang="en-US" smtClean="0"/>
              <a:t>73</a:t>
            </a:fld>
            <a:endParaRPr lang="en-US"/>
          </a:p>
        </p:txBody>
      </p:sp>
    </p:spTree>
    <p:extLst>
      <p:ext uri="{BB962C8B-B14F-4D97-AF65-F5344CB8AC3E}">
        <p14:creationId xmlns:p14="http://schemas.microsoft.com/office/powerpoint/2010/main" val="21322793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Perfect </a:t>
            </a:r>
            <a:r>
              <a:rPr lang="en-US" dirty="0" err="1"/>
              <a:t>Multicolinearity</a:t>
            </a:r>
            <a:r>
              <a:rPr lang="en-US" dirty="0"/>
              <a:t> = multiple solutions (if true coefficient is +5 for urban, then could be +7, -2, or -10-,-15, etc.)</a:t>
            </a:r>
          </a:p>
        </p:txBody>
      </p:sp>
      <p:sp>
        <p:nvSpPr>
          <p:cNvPr id="4" name="Slide Number Placeholder 3"/>
          <p:cNvSpPr>
            <a:spLocks noGrp="1"/>
          </p:cNvSpPr>
          <p:nvPr>
            <p:ph type="sldNum" sz="quarter" idx="5"/>
          </p:nvPr>
        </p:nvSpPr>
        <p:spPr/>
        <p:txBody>
          <a:bodyPr/>
          <a:lstStyle/>
          <a:p>
            <a:fld id="{4AF79E1B-2C51-4B9B-8EA4-26DE9E345AFF}" type="slidenum">
              <a:rPr lang="en-US" smtClean="0"/>
              <a:t>74</a:t>
            </a:fld>
            <a:endParaRPr lang="en-US"/>
          </a:p>
        </p:txBody>
      </p:sp>
    </p:spTree>
    <p:extLst>
      <p:ext uri="{BB962C8B-B14F-4D97-AF65-F5344CB8AC3E}">
        <p14:creationId xmlns:p14="http://schemas.microsoft.com/office/powerpoint/2010/main" val="6589447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subscripts here</a:t>
            </a:r>
          </a:p>
        </p:txBody>
      </p:sp>
      <p:sp>
        <p:nvSpPr>
          <p:cNvPr id="4" name="Slide Number Placeholder 3"/>
          <p:cNvSpPr>
            <a:spLocks noGrp="1"/>
          </p:cNvSpPr>
          <p:nvPr>
            <p:ph type="sldNum" sz="quarter" idx="5"/>
          </p:nvPr>
        </p:nvSpPr>
        <p:spPr/>
        <p:txBody>
          <a:bodyPr/>
          <a:lstStyle/>
          <a:p>
            <a:fld id="{4AF79E1B-2C51-4B9B-8EA4-26DE9E345AFF}" type="slidenum">
              <a:rPr lang="en-US" smtClean="0"/>
              <a:t>75</a:t>
            </a:fld>
            <a:endParaRPr lang="en-US"/>
          </a:p>
        </p:txBody>
      </p:sp>
    </p:spTree>
    <p:extLst>
      <p:ext uri="{BB962C8B-B14F-4D97-AF65-F5344CB8AC3E}">
        <p14:creationId xmlns:p14="http://schemas.microsoft.com/office/powerpoint/2010/main" val="19498490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Interpretation – start from bottom with “reference category”</a:t>
            </a:r>
          </a:p>
        </p:txBody>
      </p:sp>
      <p:sp>
        <p:nvSpPr>
          <p:cNvPr id="4" name="Slide Number Placeholder 3"/>
          <p:cNvSpPr>
            <a:spLocks noGrp="1"/>
          </p:cNvSpPr>
          <p:nvPr>
            <p:ph type="sldNum" sz="quarter" idx="5"/>
          </p:nvPr>
        </p:nvSpPr>
        <p:spPr/>
        <p:txBody>
          <a:bodyPr/>
          <a:lstStyle/>
          <a:p>
            <a:fld id="{4AF79E1B-2C51-4B9B-8EA4-26DE9E345AFF}" type="slidenum">
              <a:rPr lang="en-US" smtClean="0"/>
              <a:t>76</a:t>
            </a:fld>
            <a:endParaRPr lang="en-US"/>
          </a:p>
        </p:txBody>
      </p:sp>
    </p:spTree>
    <p:extLst>
      <p:ext uri="{BB962C8B-B14F-4D97-AF65-F5344CB8AC3E}">
        <p14:creationId xmlns:p14="http://schemas.microsoft.com/office/powerpoint/2010/main" val="108239894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about to talk about significance in next section, so we can return to this. </a:t>
            </a:r>
          </a:p>
        </p:txBody>
      </p:sp>
      <p:sp>
        <p:nvSpPr>
          <p:cNvPr id="4" name="Slide Number Placeholder 3"/>
          <p:cNvSpPr>
            <a:spLocks noGrp="1"/>
          </p:cNvSpPr>
          <p:nvPr>
            <p:ph type="sldNum" sz="quarter" idx="5"/>
          </p:nvPr>
        </p:nvSpPr>
        <p:spPr/>
        <p:txBody>
          <a:bodyPr/>
          <a:lstStyle/>
          <a:p>
            <a:fld id="{4AF79E1B-2C51-4B9B-8EA4-26DE9E345AFF}" type="slidenum">
              <a:rPr lang="en-US" smtClean="0"/>
              <a:t>77</a:t>
            </a:fld>
            <a:endParaRPr lang="en-US"/>
          </a:p>
        </p:txBody>
      </p:sp>
    </p:spTree>
    <p:extLst>
      <p:ext uri="{BB962C8B-B14F-4D97-AF65-F5344CB8AC3E}">
        <p14:creationId xmlns:p14="http://schemas.microsoft.com/office/powerpoint/2010/main" val="1936787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could make a very complicated relationship – is this interesting or policy relevant? Why or why not? </a:t>
            </a:r>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8875225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directly related to the idea that if beta is the ME of 1, then the ME of 100 is 100*beta. May come in useful for your homework assignment – feel free to rescale variables as desired. </a:t>
            </a:r>
          </a:p>
        </p:txBody>
      </p:sp>
      <p:sp>
        <p:nvSpPr>
          <p:cNvPr id="4" name="Slide Number Placeholder 3"/>
          <p:cNvSpPr>
            <a:spLocks noGrp="1"/>
          </p:cNvSpPr>
          <p:nvPr>
            <p:ph type="sldNum" sz="quarter" idx="5"/>
          </p:nvPr>
        </p:nvSpPr>
        <p:spPr/>
        <p:txBody>
          <a:bodyPr/>
          <a:lstStyle/>
          <a:p>
            <a:fld id="{4AF79E1B-2C51-4B9B-8EA4-26DE9E345AFF}" type="slidenum">
              <a:rPr lang="en-US" smtClean="0"/>
              <a:t>79</a:t>
            </a:fld>
            <a:endParaRPr lang="en-US"/>
          </a:p>
        </p:txBody>
      </p:sp>
    </p:spTree>
    <p:extLst>
      <p:ext uri="{BB962C8B-B14F-4D97-AF65-F5344CB8AC3E}">
        <p14:creationId xmlns:p14="http://schemas.microsoft.com/office/powerpoint/2010/main" val="285365122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all change by the same amount</a:t>
            </a:r>
          </a:p>
        </p:txBody>
      </p:sp>
      <p:sp>
        <p:nvSpPr>
          <p:cNvPr id="4" name="Slide Number Placeholder 3"/>
          <p:cNvSpPr>
            <a:spLocks noGrp="1"/>
          </p:cNvSpPr>
          <p:nvPr>
            <p:ph type="sldNum" sz="quarter" idx="5"/>
          </p:nvPr>
        </p:nvSpPr>
        <p:spPr/>
        <p:txBody>
          <a:bodyPr/>
          <a:lstStyle/>
          <a:p>
            <a:fld id="{4AF79E1B-2C51-4B9B-8EA4-26DE9E345AFF}" type="slidenum">
              <a:rPr lang="en-US" smtClean="0"/>
              <a:t>80</a:t>
            </a:fld>
            <a:endParaRPr lang="en-US"/>
          </a:p>
        </p:txBody>
      </p:sp>
    </p:spTree>
    <p:extLst>
      <p:ext uri="{BB962C8B-B14F-4D97-AF65-F5344CB8AC3E}">
        <p14:creationId xmlns:p14="http://schemas.microsoft.com/office/powerpoint/2010/main" val="380071723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81</a:t>
            </a:fld>
            <a:endParaRPr lang="en-US"/>
          </a:p>
        </p:txBody>
      </p:sp>
    </p:spTree>
    <p:extLst>
      <p:ext uri="{BB962C8B-B14F-4D97-AF65-F5344CB8AC3E}">
        <p14:creationId xmlns:p14="http://schemas.microsoft.com/office/powerpoint/2010/main" val="10546907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82</a:t>
            </a:fld>
            <a:endParaRPr lang="en-US"/>
          </a:p>
        </p:txBody>
      </p:sp>
    </p:spTree>
    <p:extLst>
      <p:ext uri="{BB962C8B-B14F-4D97-AF65-F5344CB8AC3E}">
        <p14:creationId xmlns:p14="http://schemas.microsoft.com/office/powerpoint/2010/main" val="367662150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83</a:t>
            </a:fld>
            <a:endParaRPr lang="en-US"/>
          </a:p>
        </p:txBody>
      </p:sp>
    </p:spTree>
    <p:extLst>
      <p:ext uri="{BB962C8B-B14F-4D97-AF65-F5344CB8AC3E}">
        <p14:creationId xmlns:p14="http://schemas.microsoft.com/office/powerpoint/2010/main" val="28078037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Times New Roman" panose="02020603050405020304" pitchFamily="18" charset="0"/>
              </a:rPr>
              <a:t>Example: income distribution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84</a:t>
            </a:fld>
            <a:endParaRPr lang="en-US"/>
          </a:p>
        </p:txBody>
      </p:sp>
    </p:spTree>
    <p:extLst>
      <p:ext uri="{BB962C8B-B14F-4D97-AF65-F5344CB8AC3E}">
        <p14:creationId xmlns:p14="http://schemas.microsoft.com/office/powerpoint/2010/main" val="194256167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it mean to get selective with your data? That’s a bold move. </a:t>
            </a:r>
          </a:p>
        </p:txBody>
      </p:sp>
      <p:sp>
        <p:nvSpPr>
          <p:cNvPr id="4" name="Slide Number Placeholder 3"/>
          <p:cNvSpPr>
            <a:spLocks noGrp="1"/>
          </p:cNvSpPr>
          <p:nvPr>
            <p:ph type="sldNum" sz="quarter" idx="5"/>
          </p:nvPr>
        </p:nvSpPr>
        <p:spPr/>
        <p:txBody>
          <a:bodyPr/>
          <a:lstStyle/>
          <a:p>
            <a:fld id="{4AF79E1B-2C51-4B9B-8EA4-26DE9E345AFF}" type="slidenum">
              <a:rPr lang="en-US" smtClean="0"/>
              <a:t>85</a:t>
            </a:fld>
            <a:endParaRPr lang="en-US"/>
          </a:p>
        </p:txBody>
      </p:sp>
    </p:spTree>
    <p:extLst>
      <p:ext uri="{BB962C8B-B14F-4D97-AF65-F5344CB8AC3E}">
        <p14:creationId xmlns:p14="http://schemas.microsoft.com/office/powerpoint/2010/main" val="142582833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all about interpretation – what does it mean to interpret a single marginal effect if the distribution is wonky? Change from 10000 to 20000 annually versus change from 200000 to 210000</a:t>
            </a:r>
          </a:p>
        </p:txBody>
      </p:sp>
      <p:sp>
        <p:nvSpPr>
          <p:cNvPr id="4" name="Slide Number Placeholder 3"/>
          <p:cNvSpPr>
            <a:spLocks noGrp="1"/>
          </p:cNvSpPr>
          <p:nvPr>
            <p:ph type="sldNum" sz="quarter" idx="5"/>
          </p:nvPr>
        </p:nvSpPr>
        <p:spPr/>
        <p:txBody>
          <a:bodyPr/>
          <a:lstStyle/>
          <a:p>
            <a:fld id="{4AF79E1B-2C51-4B9B-8EA4-26DE9E345AFF}" type="slidenum">
              <a:rPr lang="en-US" smtClean="0"/>
              <a:t>86</a:t>
            </a:fld>
            <a:endParaRPr lang="en-US"/>
          </a:p>
        </p:txBody>
      </p:sp>
    </p:spTree>
    <p:extLst>
      <p:ext uri="{BB962C8B-B14F-4D97-AF65-F5344CB8AC3E}">
        <p14:creationId xmlns:p14="http://schemas.microsoft.com/office/powerpoint/2010/main" val="22594832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87</a:t>
            </a:fld>
            <a:endParaRPr lang="en-US"/>
          </a:p>
        </p:txBody>
      </p:sp>
    </p:spTree>
    <p:extLst>
      <p:ext uri="{BB962C8B-B14F-4D97-AF65-F5344CB8AC3E}">
        <p14:creationId xmlns:p14="http://schemas.microsoft.com/office/powerpoint/2010/main" val="6368620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get this in a regression? Use the natural log! Do this on the board. </a:t>
            </a:r>
          </a:p>
        </p:txBody>
      </p:sp>
      <p:sp>
        <p:nvSpPr>
          <p:cNvPr id="4" name="Slide Number Placeholder 3"/>
          <p:cNvSpPr>
            <a:spLocks noGrp="1"/>
          </p:cNvSpPr>
          <p:nvPr>
            <p:ph type="sldNum" sz="quarter" idx="5"/>
          </p:nvPr>
        </p:nvSpPr>
        <p:spPr/>
        <p:txBody>
          <a:bodyPr/>
          <a:lstStyle/>
          <a:p>
            <a:fld id="{4AF79E1B-2C51-4B9B-8EA4-26DE9E345AFF}" type="slidenum">
              <a:rPr lang="en-US" smtClean="0"/>
              <a:t>88</a:t>
            </a:fld>
            <a:endParaRPr lang="en-US"/>
          </a:p>
        </p:txBody>
      </p:sp>
    </p:spTree>
    <p:extLst>
      <p:ext uri="{BB962C8B-B14F-4D97-AF65-F5344CB8AC3E}">
        <p14:creationId xmlns:p14="http://schemas.microsoft.com/office/powerpoint/2010/main" val="28732392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instead you smooth it out a little bit</a:t>
            </a:r>
          </a:p>
        </p:txBody>
      </p:sp>
      <p:sp>
        <p:nvSpPr>
          <p:cNvPr id="4" name="Slide Number Placeholder 3"/>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370500545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89</a:t>
            </a:fld>
            <a:endParaRPr lang="en-US"/>
          </a:p>
        </p:txBody>
      </p:sp>
    </p:spTree>
    <p:extLst>
      <p:ext uri="{BB962C8B-B14F-4D97-AF65-F5344CB8AC3E}">
        <p14:creationId xmlns:p14="http://schemas.microsoft.com/office/powerpoint/2010/main" val="126976338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x is large, log(x+1) \approx. log(x). So this works for like health spending or income data, and is defined for 0s. Hence, percentages don’t really work for small x. </a:t>
            </a:r>
          </a:p>
        </p:txBody>
      </p:sp>
      <p:sp>
        <p:nvSpPr>
          <p:cNvPr id="4" name="Slide Number Placeholder 3"/>
          <p:cNvSpPr>
            <a:spLocks noGrp="1"/>
          </p:cNvSpPr>
          <p:nvPr>
            <p:ph type="sldNum" sz="quarter" idx="5"/>
          </p:nvPr>
        </p:nvSpPr>
        <p:spPr/>
        <p:txBody>
          <a:bodyPr/>
          <a:lstStyle/>
          <a:p>
            <a:fld id="{4AF79E1B-2C51-4B9B-8EA4-26DE9E345AFF}" type="slidenum">
              <a:rPr lang="en-US" smtClean="0"/>
              <a:t>90</a:t>
            </a:fld>
            <a:endParaRPr lang="en-US"/>
          </a:p>
        </p:txBody>
      </p:sp>
    </p:spTree>
    <p:extLst>
      <p:ext uri="{BB962C8B-B14F-4D97-AF65-F5344CB8AC3E}">
        <p14:creationId xmlns:p14="http://schemas.microsoft.com/office/powerpoint/2010/main" val="37804660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hipster one – do it and you’re cool. Can also handle negative numbers if you need </a:t>
            </a:r>
          </a:p>
        </p:txBody>
      </p:sp>
      <p:sp>
        <p:nvSpPr>
          <p:cNvPr id="4" name="Slide Number Placeholder 3"/>
          <p:cNvSpPr>
            <a:spLocks noGrp="1"/>
          </p:cNvSpPr>
          <p:nvPr>
            <p:ph type="sldNum" sz="quarter" idx="5"/>
          </p:nvPr>
        </p:nvSpPr>
        <p:spPr/>
        <p:txBody>
          <a:bodyPr/>
          <a:lstStyle/>
          <a:p>
            <a:fld id="{4AF79E1B-2C51-4B9B-8EA4-26DE9E345AFF}" type="slidenum">
              <a:rPr lang="en-US" smtClean="0"/>
              <a:t>91</a:t>
            </a:fld>
            <a:endParaRPr lang="en-US"/>
          </a:p>
        </p:txBody>
      </p:sp>
    </p:spTree>
    <p:extLst>
      <p:ext uri="{BB962C8B-B14F-4D97-AF65-F5344CB8AC3E}">
        <p14:creationId xmlns:p14="http://schemas.microsoft.com/office/powerpoint/2010/main" val="830935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common practice if the units are already weird (e.g., points on a happiness scale), and moves to more data-driven units.  (another not shown is square root)</a:t>
            </a:r>
          </a:p>
        </p:txBody>
      </p:sp>
      <p:sp>
        <p:nvSpPr>
          <p:cNvPr id="4" name="Slide Number Placeholder 3"/>
          <p:cNvSpPr>
            <a:spLocks noGrp="1"/>
          </p:cNvSpPr>
          <p:nvPr>
            <p:ph type="sldNum" sz="quarter" idx="5"/>
          </p:nvPr>
        </p:nvSpPr>
        <p:spPr/>
        <p:txBody>
          <a:bodyPr/>
          <a:lstStyle/>
          <a:p>
            <a:fld id="{4AF79E1B-2C51-4B9B-8EA4-26DE9E345AFF}" type="slidenum">
              <a:rPr lang="en-US" smtClean="0"/>
              <a:t>92</a:t>
            </a:fld>
            <a:endParaRPr lang="en-US"/>
          </a:p>
        </p:txBody>
      </p:sp>
    </p:spTree>
    <p:extLst>
      <p:ext uri="{BB962C8B-B14F-4D97-AF65-F5344CB8AC3E}">
        <p14:creationId xmlns:p14="http://schemas.microsoft.com/office/powerpoint/2010/main" val="230927223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93</a:t>
            </a:fld>
            <a:endParaRPr lang="en-US"/>
          </a:p>
        </p:txBody>
      </p:sp>
    </p:spTree>
    <p:extLst>
      <p:ext uri="{BB962C8B-B14F-4D97-AF65-F5344CB8AC3E}">
        <p14:creationId xmlns:p14="http://schemas.microsoft.com/office/powerpoint/2010/main" val="340269457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94</a:t>
            </a:fld>
            <a:endParaRPr lang="en-US"/>
          </a:p>
        </p:txBody>
      </p:sp>
    </p:spTree>
    <p:extLst>
      <p:ext uri="{BB962C8B-B14F-4D97-AF65-F5344CB8AC3E}">
        <p14:creationId xmlns:p14="http://schemas.microsoft.com/office/powerpoint/2010/main" val="109134572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the same as before, but one of the variables is in percent and one is in levels – just depends which one you want</a:t>
            </a:r>
          </a:p>
        </p:txBody>
      </p:sp>
      <p:sp>
        <p:nvSpPr>
          <p:cNvPr id="4" name="Slide Number Placeholder 3"/>
          <p:cNvSpPr>
            <a:spLocks noGrp="1"/>
          </p:cNvSpPr>
          <p:nvPr>
            <p:ph type="sldNum" sz="quarter" idx="5"/>
          </p:nvPr>
        </p:nvSpPr>
        <p:spPr/>
        <p:txBody>
          <a:bodyPr/>
          <a:lstStyle/>
          <a:p>
            <a:fld id="{4AF79E1B-2C51-4B9B-8EA4-26DE9E345AFF}" type="slidenum">
              <a:rPr lang="en-US" smtClean="0"/>
              <a:t>95</a:t>
            </a:fld>
            <a:endParaRPr lang="en-US"/>
          </a:p>
        </p:txBody>
      </p:sp>
    </p:spTree>
    <p:extLst>
      <p:ext uri="{BB962C8B-B14F-4D97-AF65-F5344CB8AC3E}">
        <p14:creationId xmlns:p14="http://schemas.microsoft.com/office/powerpoint/2010/main" val="8385974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version where both are in percentages. </a:t>
            </a:r>
          </a:p>
        </p:txBody>
      </p:sp>
      <p:sp>
        <p:nvSpPr>
          <p:cNvPr id="4" name="Slide Number Placeholder 3"/>
          <p:cNvSpPr>
            <a:spLocks noGrp="1"/>
          </p:cNvSpPr>
          <p:nvPr>
            <p:ph type="sldNum" sz="quarter" idx="5"/>
          </p:nvPr>
        </p:nvSpPr>
        <p:spPr/>
        <p:txBody>
          <a:bodyPr/>
          <a:lstStyle/>
          <a:p>
            <a:fld id="{4AF79E1B-2C51-4B9B-8EA4-26DE9E345AFF}" type="slidenum">
              <a:rPr lang="en-US" smtClean="0"/>
              <a:t>96</a:t>
            </a:fld>
            <a:endParaRPr lang="en-US"/>
          </a:p>
        </p:txBody>
      </p:sp>
    </p:spTree>
    <p:extLst>
      <p:ext uri="{BB962C8B-B14F-4D97-AF65-F5344CB8AC3E}">
        <p14:creationId xmlns:p14="http://schemas.microsoft.com/office/powerpoint/2010/main" val="314678154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a:t>
            </a:r>
            <a:r>
              <a:rPr lang="en-US" sz="1200" dirty="0">
                <a:cs typeface="Times New Roman" panose="02020603050405020304" pitchFamily="18" charset="0"/>
              </a:rPr>
              <a:t>what is the effect of radiology on survival? Well that depends on different groups of cancer patients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98</a:t>
            </a:fld>
            <a:endParaRPr lang="en-US"/>
          </a:p>
        </p:txBody>
      </p:sp>
    </p:spTree>
    <p:extLst>
      <p:ext uri="{BB962C8B-B14F-4D97-AF65-F5344CB8AC3E}">
        <p14:creationId xmlns:p14="http://schemas.microsoft.com/office/powerpoint/2010/main" val="32384176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what’s called an interaction term – here, X is the effect of radiation, and Z is an indicator variable for different type of cancer. What do each of the coefficients mean? </a:t>
            </a:r>
          </a:p>
        </p:txBody>
      </p:sp>
      <p:sp>
        <p:nvSpPr>
          <p:cNvPr id="4" name="Slide Number Placeholder 3"/>
          <p:cNvSpPr>
            <a:spLocks noGrp="1"/>
          </p:cNvSpPr>
          <p:nvPr>
            <p:ph type="sldNum" sz="quarter" idx="5"/>
          </p:nvPr>
        </p:nvSpPr>
        <p:spPr/>
        <p:txBody>
          <a:bodyPr/>
          <a:lstStyle/>
          <a:p>
            <a:fld id="{4AF79E1B-2C51-4B9B-8EA4-26DE9E345AFF}" type="slidenum">
              <a:rPr lang="en-US" smtClean="0"/>
              <a:t>99</a:t>
            </a:fld>
            <a:endParaRPr lang="en-US"/>
          </a:p>
        </p:txBody>
      </p:sp>
    </p:spTree>
    <p:extLst>
      <p:ext uri="{BB962C8B-B14F-4D97-AF65-F5344CB8AC3E}">
        <p14:creationId xmlns:p14="http://schemas.microsoft.com/office/powerpoint/2010/main" val="1454336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Smooth until you get to simplest relationship – a line. What’s the practical (earlier, was philosophical) role of epsilon here? Explaining why our data aren’t perfect. </a:t>
            </a:r>
          </a:p>
        </p:txBody>
      </p:sp>
      <p:sp>
        <p:nvSpPr>
          <p:cNvPr id="4" name="Slide Number Placeholder 3"/>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271168099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interpret </a:t>
            </a:r>
            <a:r>
              <a:rPr lang="en-US" dirty="0" err="1"/>
              <a:t>coefs</a:t>
            </a:r>
            <a:r>
              <a:rPr lang="en-US" dirty="0"/>
              <a:t> 1 and 2 easily, what about 3?</a:t>
            </a:r>
          </a:p>
        </p:txBody>
      </p:sp>
      <p:sp>
        <p:nvSpPr>
          <p:cNvPr id="4" name="Slide Number Placeholder 3"/>
          <p:cNvSpPr>
            <a:spLocks noGrp="1"/>
          </p:cNvSpPr>
          <p:nvPr>
            <p:ph type="sldNum" sz="quarter" idx="5"/>
          </p:nvPr>
        </p:nvSpPr>
        <p:spPr/>
        <p:txBody>
          <a:bodyPr/>
          <a:lstStyle/>
          <a:p>
            <a:fld id="{4AF79E1B-2C51-4B9B-8EA4-26DE9E345AFF}" type="slidenum">
              <a:rPr lang="en-US" smtClean="0"/>
              <a:t>100</a:t>
            </a:fld>
            <a:endParaRPr lang="en-US"/>
          </a:p>
        </p:txBody>
      </p:sp>
    </p:spTree>
    <p:extLst>
      <p:ext uri="{BB962C8B-B14F-4D97-AF65-F5344CB8AC3E}">
        <p14:creationId xmlns:p14="http://schemas.microsoft.com/office/powerpoint/2010/main" val="172766530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from last time – the impact of including a dummy is an intercept shift</a:t>
            </a:r>
          </a:p>
        </p:txBody>
      </p:sp>
      <p:sp>
        <p:nvSpPr>
          <p:cNvPr id="4" name="Slide Number Placeholder 3"/>
          <p:cNvSpPr>
            <a:spLocks noGrp="1"/>
          </p:cNvSpPr>
          <p:nvPr>
            <p:ph type="sldNum" sz="quarter" idx="5"/>
          </p:nvPr>
        </p:nvSpPr>
        <p:spPr/>
        <p:txBody>
          <a:bodyPr/>
          <a:lstStyle/>
          <a:p>
            <a:fld id="{4AF79E1B-2C51-4B9B-8EA4-26DE9E345AFF}" type="slidenum">
              <a:rPr lang="en-US" smtClean="0"/>
              <a:t>101</a:t>
            </a:fld>
            <a:endParaRPr lang="en-US"/>
          </a:p>
        </p:txBody>
      </p:sp>
    </p:spTree>
    <p:extLst>
      <p:ext uri="{BB962C8B-B14F-4D97-AF65-F5344CB8AC3E}">
        <p14:creationId xmlns:p14="http://schemas.microsoft.com/office/powerpoint/2010/main" val="110923810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interaction is a change in slope for two groups – here, we estimate happiness as a function of life expectancy * (</a:t>
            </a:r>
            <a:r>
              <a:rPr lang="en-US" dirty="0" err="1"/>
              <a:t>latin</a:t>
            </a:r>
            <a:r>
              <a:rPr lang="en-US" dirty="0"/>
              <a:t> America) to get </a:t>
            </a:r>
            <a:r>
              <a:rPr lang="en-US" b="1" dirty="0"/>
              <a:t>separate slopes </a:t>
            </a:r>
            <a:r>
              <a:rPr lang="en-US" b="0" dirty="0"/>
              <a:t>for each region</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102</a:t>
            </a:fld>
            <a:endParaRPr lang="en-US"/>
          </a:p>
        </p:txBody>
      </p:sp>
    </p:spTree>
    <p:extLst>
      <p:ext uri="{BB962C8B-B14F-4D97-AF65-F5344CB8AC3E}">
        <p14:creationId xmlns:p14="http://schemas.microsoft.com/office/powerpoint/2010/main" val="13552042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Interaction terms are everywhere in risk adjustment! </a:t>
            </a:r>
          </a:p>
        </p:txBody>
      </p:sp>
      <p:sp>
        <p:nvSpPr>
          <p:cNvPr id="4" name="Slide Number Placeholder 3"/>
          <p:cNvSpPr>
            <a:spLocks noGrp="1"/>
          </p:cNvSpPr>
          <p:nvPr>
            <p:ph type="sldNum" sz="quarter" idx="5"/>
          </p:nvPr>
        </p:nvSpPr>
        <p:spPr/>
        <p:txBody>
          <a:bodyPr/>
          <a:lstStyle/>
          <a:p>
            <a:fld id="{4AF79E1B-2C51-4B9B-8EA4-26DE9E345AFF}" type="slidenum">
              <a:rPr lang="en-US" smtClean="0"/>
              <a:t>103</a:t>
            </a:fld>
            <a:endParaRPr lang="en-US"/>
          </a:p>
        </p:txBody>
      </p:sp>
    </p:spTree>
    <p:extLst>
      <p:ext uri="{BB962C8B-B14F-4D97-AF65-F5344CB8AC3E}">
        <p14:creationId xmlns:p14="http://schemas.microsoft.com/office/powerpoint/2010/main" val="299587967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just a level shift, but different margin here. </a:t>
            </a:r>
          </a:p>
        </p:txBody>
      </p:sp>
      <p:sp>
        <p:nvSpPr>
          <p:cNvPr id="4" name="Slide Number Placeholder 3"/>
          <p:cNvSpPr>
            <a:spLocks noGrp="1"/>
          </p:cNvSpPr>
          <p:nvPr>
            <p:ph type="sldNum" sz="quarter" idx="5"/>
          </p:nvPr>
        </p:nvSpPr>
        <p:spPr/>
        <p:txBody>
          <a:bodyPr/>
          <a:lstStyle/>
          <a:p>
            <a:fld id="{4AF79E1B-2C51-4B9B-8EA4-26DE9E345AFF}" type="slidenum">
              <a:rPr lang="en-US" smtClean="0"/>
              <a:t>104</a:t>
            </a:fld>
            <a:endParaRPr lang="en-US"/>
          </a:p>
        </p:txBody>
      </p:sp>
    </p:spTree>
    <p:extLst>
      <p:ext uri="{BB962C8B-B14F-4D97-AF65-F5344CB8AC3E}">
        <p14:creationId xmlns:p14="http://schemas.microsoft.com/office/powerpoint/2010/main" val="27038934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interactions make more sense when one of the variables is categorical, but you can estimate this. For interpretation, you would generally “pin down” a comparison (e.g., say the change in marginal effect of BMI on costs for a 50-yo to a 60-yo)</a:t>
            </a:r>
          </a:p>
        </p:txBody>
      </p:sp>
      <p:sp>
        <p:nvSpPr>
          <p:cNvPr id="4" name="Slide Number Placeholder 3"/>
          <p:cNvSpPr>
            <a:spLocks noGrp="1"/>
          </p:cNvSpPr>
          <p:nvPr>
            <p:ph type="sldNum" sz="quarter" idx="5"/>
          </p:nvPr>
        </p:nvSpPr>
        <p:spPr/>
        <p:txBody>
          <a:bodyPr/>
          <a:lstStyle/>
          <a:p>
            <a:fld id="{4AF79E1B-2C51-4B9B-8EA4-26DE9E345AFF}" type="slidenum">
              <a:rPr lang="en-US" smtClean="0"/>
              <a:t>105</a:t>
            </a:fld>
            <a:endParaRPr lang="en-US"/>
          </a:p>
        </p:txBody>
      </p:sp>
    </p:spTree>
    <p:extLst>
      <p:ext uri="{BB962C8B-B14F-4D97-AF65-F5344CB8AC3E}">
        <p14:creationId xmlns:p14="http://schemas.microsoft.com/office/powerpoint/2010/main" val="408905888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106</a:t>
            </a:fld>
            <a:endParaRPr lang="en-US"/>
          </a:p>
        </p:txBody>
      </p:sp>
    </p:spTree>
    <p:extLst>
      <p:ext uri="{BB962C8B-B14F-4D97-AF65-F5344CB8AC3E}">
        <p14:creationId xmlns:p14="http://schemas.microsoft.com/office/powerpoint/2010/main" val="243844704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on 1 – R will mostly do this for you, but don’t leave it up to chance. You have to do this to not keep open back doors (DAG) Note on 2: if we let the data do whatever it wants, we’ll find results that don’t mean much. </a:t>
            </a:r>
          </a:p>
        </p:txBody>
      </p:sp>
      <p:sp>
        <p:nvSpPr>
          <p:cNvPr id="4" name="Slide Number Placeholder 3"/>
          <p:cNvSpPr>
            <a:spLocks noGrp="1"/>
          </p:cNvSpPr>
          <p:nvPr>
            <p:ph type="sldNum" sz="quarter" idx="5"/>
          </p:nvPr>
        </p:nvSpPr>
        <p:spPr/>
        <p:txBody>
          <a:bodyPr/>
          <a:lstStyle/>
          <a:p>
            <a:fld id="{4AF79E1B-2C51-4B9B-8EA4-26DE9E345AFF}" type="slidenum">
              <a:rPr lang="en-US" smtClean="0"/>
              <a:t>107</a:t>
            </a:fld>
            <a:endParaRPr lang="en-US"/>
          </a:p>
        </p:txBody>
      </p:sp>
    </p:spTree>
    <p:extLst>
      <p:ext uri="{BB962C8B-B14F-4D97-AF65-F5344CB8AC3E}">
        <p14:creationId xmlns:p14="http://schemas.microsoft.com/office/powerpoint/2010/main" val="64989599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108</a:t>
            </a:fld>
            <a:endParaRPr lang="en-US"/>
          </a:p>
        </p:txBody>
      </p:sp>
    </p:spTree>
    <p:extLst>
      <p:ext uri="{BB962C8B-B14F-4D97-AF65-F5344CB8AC3E}">
        <p14:creationId xmlns:p14="http://schemas.microsoft.com/office/powerpoint/2010/main" val="393860850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109</a:t>
            </a:fld>
            <a:endParaRPr lang="en-US"/>
          </a:p>
        </p:txBody>
      </p:sp>
    </p:spTree>
    <p:extLst>
      <p:ext uri="{BB962C8B-B14F-4D97-AF65-F5344CB8AC3E}">
        <p14:creationId xmlns:p14="http://schemas.microsoft.com/office/powerpoint/2010/main" val="2205869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3/12/2024</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3/12/2024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3/12/2024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3/12/2024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3/12/2024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3/12/2024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3/12/2024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3/12/2024</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0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14.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120.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7.png"/><Relationship Id="rId7" Type="http://schemas.openxmlformats.org/officeDocument/2006/relationships/customXml" Target="../ink/ink2.xml"/><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350.png"/><Relationship Id="rId5" Type="http://schemas.openxmlformats.org/officeDocument/2006/relationships/customXml" Target="../ink/ink1.xml"/><Relationship Id="rId4" Type="http://schemas.openxmlformats.org/officeDocument/2006/relationships/image" Target="../media/image38.png"/></Relationships>
</file>

<file path=ppt/slides/_rels/slide121.xml.rels><?xml version="1.0" encoding="UTF-8" standalone="yes"?>
<Relationships xmlns="http://schemas.openxmlformats.org/package/2006/relationships"><Relationship Id="rId8" Type="http://schemas.openxmlformats.org/officeDocument/2006/relationships/image" Target="../media/image420.png"/><Relationship Id="rId13" Type="http://schemas.openxmlformats.org/officeDocument/2006/relationships/customXml" Target="../ink/ink7.xml"/><Relationship Id="rId3" Type="http://schemas.openxmlformats.org/officeDocument/2006/relationships/image" Target="../media/image7.png"/><Relationship Id="rId7" Type="http://schemas.openxmlformats.org/officeDocument/2006/relationships/customXml" Target="../ink/ink4.xml"/><Relationship Id="rId12" Type="http://schemas.openxmlformats.org/officeDocument/2006/relationships/image" Target="../media/image440.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350.png"/><Relationship Id="rId11" Type="http://schemas.openxmlformats.org/officeDocument/2006/relationships/customXml" Target="../ink/ink6.xml"/><Relationship Id="rId5" Type="http://schemas.openxmlformats.org/officeDocument/2006/relationships/customXml" Target="../ink/ink3.xml"/><Relationship Id="rId10" Type="http://schemas.openxmlformats.org/officeDocument/2006/relationships/image" Target="../media/image430.png"/><Relationship Id="rId4" Type="http://schemas.openxmlformats.org/officeDocument/2006/relationships/image" Target="../media/image38.png"/><Relationship Id="rId9" Type="http://schemas.openxmlformats.org/officeDocument/2006/relationships/customXml" Target="../ink/ink5.xml"/><Relationship Id="rId14" Type="http://schemas.openxmlformats.org/officeDocument/2006/relationships/image" Target="../media/image490.png"/></Relationships>
</file>

<file path=ppt/slides/_rels/slide122.xml.rels><?xml version="1.0" encoding="UTF-8" standalone="yes"?>
<Relationships xmlns="http://schemas.openxmlformats.org/package/2006/relationships"><Relationship Id="rId8" Type="http://schemas.openxmlformats.org/officeDocument/2006/relationships/image" Target="../media/image420.png"/><Relationship Id="rId13" Type="http://schemas.openxmlformats.org/officeDocument/2006/relationships/customXml" Target="../ink/ink12.xml"/><Relationship Id="rId18" Type="http://schemas.openxmlformats.org/officeDocument/2006/relationships/image" Target="../media/image513.png"/><Relationship Id="rId26" Type="http://schemas.openxmlformats.org/officeDocument/2006/relationships/image" Target="../media/image550.png"/><Relationship Id="rId3" Type="http://schemas.openxmlformats.org/officeDocument/2006/relationships/image" Target="../media/image7.png"/><Relationship Id="rId21" Type="http://schemas.openxmlformats.org/officeDocument/2006/relationships/customXml" Target="../ink/ink16.xml"/><Relationship Id="rId7" Type="http://schemas.openxmlformats.org/officeDocument/2006/relationships/customXml" Target="../ink/ink9.xml"/><Relationship Id="rId12" Type="http://schemas.openxmlformats.org/officeDocument/2006/relationships/image" Target="../media/image440.png"/><Relationship Id="rId17" Type="http://schemas.openxmlformats.org/officeDocument/2006/relationships/customXml" Target="../ink/ink14.xml"/><Relationship Id="rId25" Type="http://schemas.openxmlformats.org/officeDocument/2006/relationships/customXml" Target="../ink/ink18.xml"/><Relationship Id="rId2" Type="http://schemas.openxmlformats.org/officeDocument/2006/relationships/notesSlide" Target="../notesSlides/notesSlide108.xml"/><Relationship Id="rId16" Type="http://schemas.openxmlformats.org/officeDocument/2006/relationships/image" Target="../media/image501.png"/><Relationship Id="rId20" Type="http://schemas.openxmlformats.org/officeDocument/2006/relationships/image" Target="../media/image522.png"/><Relationship Id="rId1" Type="http://schemas.openxmlformats.org/officeDocument/2006/relationships/slideLayout" Target="../slideLayouts/slideLayout2.xml"/><Relationship Id="rId6" Type="http://schemas.openxmlformats.org/officeDocument/2006/relationships/image" Target="../media/image350.png"/><Relationship Id="rId11" Type="http://schemas.openxmlformats.org/officeDocument/2006/relationships/customXml" Target="../ink/ink11.xml"/><Relationship Id="rId24" Type="http://schemas.openxmlformats.org/officeDocument/2006/relationships/image" Target="../media/image540.png"/><Relationship Id="rId5" Type="http://schemas.openxmlformats.org/officeDocument/2006/relationships/customXml" Target="../ink/ink8.xml"/><Relationship Id="rId15" Type="http://schemas.openxmlformats.org/officeDocument/2006/relationships/customXml" Target="../ink/ink13.xml"/><Relationship Id="rId23" Type="http://schemas.openxmlformats.org/officeDocument/2006/relationships/customXml" Target="../ink/ink17.xml"/><Relationship Id="rId10" Type="http://schemas.openxmlformats.org/officeDocument/2006/relationships/image" Target="../media/image430.png"/><Relationship Id="rId19" Type="http://schemas.openxmlformats.org/officeDocument/2006/relationships/customXml" Target="../ink/ink15.xml"/><Relationship Id="rId4" Type="http://schemas.openxmlformats.org/officeDocument/2006/relationships/image" Target="../media/image38.png"/><Relationship Id="rId9" Type="http://schemas.openxmlformats.org/officeDocument/2006/relationships/customXml" Target="../ink/ink10.xml"/><Relationship Id="rId14" Type="http://schemas.openxmlformats.org/officeDocument/2006/relationships/image" Target="../media/image490.png"/><Relationship Id="rId22" Type="http://schemas.openxmlformats.org/officeDocument/2006/relationships/image" Target="../media/image531.png"/></Relationships>
</file>

<file path=ppt/slides/_rels/slide123.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hyperlink" Target="https://www.tripod-statement.org/wp-content/uploads/2020/01/Tripod-Checlist-Prediction-Model-Development.pdf" TargetMode="External"/><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notesSlide" Target="../notesSlides/notesSlide131.xml"/><Relationship Id="rId1" Type="http://schemas.openxmlformats.org/officeDocument/2006/relationships/slideLayout" Target="../slideLayouts/slideLayout2.xml"/><Relationship Id="rId4" Type="http://schemas.openxmlformats.org/officeDocument/2006/relationships/image" Target="../media/image521.png"/></Relationships>
</file>

<file path=ppt/slides/_rels/slide152.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135.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5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hyperlink" Target="https://sophieehill.shinyapps.io/eyeball-regression/"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NUL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34.xml.rels><?xml version="1.0" encoding="UTF-8" standalone="yes"?>
<Relationships xmlns="http://schemas.openxmlformats.org/package/2006/relationships"><Relationship Id="rId3" Type="http://schemas.openxmlformats.org/officeDocument/2006/relationships/hyperlink" Target="https://twitter.com/andrewheiss/status/1571927445716238336"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NULL"/></Relationships>
</file>

<file path=ppt/slides/_rels/slide35.xml.rels><?xml version="1.0" encoding="UTF-8" standalone="yes"?>
<Relationships xmlns="http://schemas.openxmlformats.org/package/2006/relationships"><Relationship Id="rId3" Type="http://schemas.openxmlformats.org/officeDocument/2006/relationships/hyperlink" Target="https://twitter.com/andrewheiss/status/1571927445716238336"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hyperlink" Target="https://tinyurl.com/mrx32397"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NUL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5.png"/><Relationship Id="rId4" Type="http://schemas.openxmlformats.org/officeDocument/2006/relationships/image" Target="NULL"/></Relationships>
</file>

<file path=ppt/slides/_rels/slide4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media/image18.png"/></Relationships>
</file>

<file path=ppt/slides/_rels/slide4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media/image18.png"/></Relationships>
</file>

<file path=ppt/slides/_rels/slide4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NULL"/></Relationships>
</file>

<file path=ppt/slides/_rels/slide4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NULL"/></Relationships>
</file>

<file path=ppt/slides/_rels/slide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5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NULL"/></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NUL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12.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1.png"/><Relationship Id="rId5" Type="http://schemas.openxmlformats.org/officeDocument/2006/relationships/image" Target="../media/image610.png"/><Relationship Id="rId4" Type="http://schemas.openxmlformats.org/officeDocument/2006/relationships/notesSlide" Target="../notesSlides/notesSlide75.xml"/></Relationships>
</file>

<file path=ppt/slides/_rels/slide8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8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1200" y="2209800"/>
            <a:ext cx="9525000" cy="1894362"/>
          </a:xfrm>
        </p:spPr>
        <p:txBody>
          <a:bodyPr>
            <a:normAutofit/>
          </a:bodyPr>
          <a:lstStyle/>
          <a:p>
            <a:r>
              <a:rPr lang="en-US" dirty="0"/>
              <a:t>Intermediate Statistics</a:t>
            </a:r>
          </a:p>
        </p:txBody>
      </p:sp>
      <p:sp>
        <p:nvSpPr>
          <p:cNvPr id="3" name="Subtitle 2"/>
          <p:cNvSpPr>
            <a:spLocks noGrp="1"/>
          </p:cNvSpPr>
          <p:nvPr>
            <p:ph type="subTitle" idx="1"/>
          </p:nvPr>
        </p:nvSpPr>
        <p:spPr>
          <a:xfrm>
            <a:off x="2057400" y="4191000"/>
            <a:ext cx="9296400" cy="1981200"/>
          </a:xfrm>
        </p:spPr>
        <p:txBody>
          <a:bodyPr>
            <a:noAutofit/>
          </a:bodyPr>
          <a:lstStyle/>
          <a:p>
            <a:r>
              <a:rPr lang="en-US" sz="2400" dirty="0"/>
              <a:t>Lectures 7-8: Linear Regression</a:t>
            </a:r>
          </a:p>
          <a:p>
            <a:r>
              <a:rPr lang="en-US" sz="2400" dirty="0"/>
              <a:t>February 28 and March 13, 2024</a:t>
            </a:r>
          </a:p>
          <a:p>
            <a:endParaRPr lang="en-US" sz="2400" dirty="0"/>
          </a:p>
          <a:p>
            <a:r>
              <a:rPr lang="en-US" sz="2400" dirty="0"/>
              <a:t>HAD5772 </a:t>
            </a:r>
            <a:r>
              <a:rPr lang="en-US" sz="2400" dirty="0">
                <a:sym typeface="Symbol" panose="05050102010706020507" pitchFamily="18" charset="2"/>
              </a:rPr>
              <a:t> </a:t>
            </a:r>
            <a:r>
              <a:rPr lang="en-US" sz="2400"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t>
            </a:r>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F10DB988-8E40-D738-13E8-6F1A57B0D5E1}"/>
              </a:ext>
            </a:extLst>
          </p:cNvPr>
          <p:cNvPicPr>
            <a:picLocks noGrp="1" noChangeAspect="1"/>
          </p:cNvPicPr>
          <p:nvPr>
            <p:ph idx="1"/>
          </p:nvPr>
        </p:nvPicPr>
        <p:blipFill>
          <a:blip r:embed="rId3"/>
          <a:stretch>
            <a:fillRect/>
          </a:stretch>
        </p:blipFill>
        <p:spPr>
          <a:xfrm>
            <a:off x="615537" y="962232"/>
            <a:ext cx="10541475" cy="5362368"/>
          </a:xfrm>
        </p:spPr>
      </p:pic>
      <p:pic>
        <p:nvPicPr>
          <p:cNvPr id="4" name="Picture 3">
            <a:extLst>
              <a:ext uri="{FF2B5EF4-FFF2-40B4-BE49-F238E27FC236}">
                <a16:creationId xmlns:a16="http://schemas.microsoft.com/office/drawing/2014/main" id="{B1BF7466-8FF3-39D6-0E55-9A3DCCFD510E}"/>
              </a:ext>
            </a:extLst>
          </p:cNvPr>
          <p:cNvPicPr>
            <a:picLocks noChangeAspect="1"/>
          </p:cNvPicPr>
          <p:nvPr/>
        </p:nvPicPr>
        <p:blipFill>
          <a:blip r:embed="rId4"/>
          <a:stretch>
            <a:fillRect/>
          </a:stretch>
        </p:blipFill>
        <p:spPr>
          <a:xfrm>
            <a:off x="762000" y="1059214"/>
            <a:ext cx="10322659" cy="5189186"/>
          </a:xfrm>
          <a:prstGeom prst="rect">
            <a:avLst/>
          </a:prstGeom>
        </p:spPr>
      </p:pic>
    </p:spTree>
    <p:extLst>
      <p:ext uri="{BB962C8B-B14F-4D97-AF65-F5344CB8AC3E}">
        <p14:creationId xmlns:p14="http://schemas.microsoft.com/office/powerpoint/2010/main" val="38505177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an Interaction?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Suppose we want to know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on </a:t>
                </a:r>
                <a14:m>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oMath>
                </a14:m>
                <a:r>
                  <a:rPr lang="en-US" sz="2400" dirty="0">
                    <a:solidFill>
                      <a:srgbClr val="0070C0"/>
                    </a:solidFill>
                    <a:cs typeface="Times New Roman" panose="02020603050405020304" pitchFamily="18" charset="0"/>
                  </a:rPr>
                  <a:t> </a:t>
                </a:r>
                <a:r>
                  <a:rPr lang="en-US" sz="2400" b="1" dirty="0">
                    <a:solidFill>
                      <a:srgbClr val="0070C0"/>
                    </a:solidFill>
                    <a:cs typeface="Times New Roman" panose="02020603050405020304" pitchFamily="18" charset="0"/>
                  </a:rPr>
                  <a:t>specific to </a:t>
                </a:r>
                <a:r>
                  <a:rPr lang="en-US" sz="2400" dirty="0">
                    <a:cs typeface="Times New Roman" panose="02020603050405020304" pitchFamily="18" charset="0"/>
                  </a:rPr>
                  <a:t>groups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𝑍</m:t>
                    </m:r>
                  </m:oMath>
                </a14:m>
                <a:endParaRPr lang="en-US" sz="2400" dirty="0">
                  <a:cs typeface="Times New Roman" panose="02020603050405020304" pitchFamily="18" charset="0"/>
                </a:endParaRPr>
              </a:p>
              <a:p>
                <a:r>
                  <a:rPr lang="en-US" sz="2400" dirty="0">
                    <a:cs typeface="Times New Roman" panose="02020603050405020304" pitchFamily="18" charset="0"/>
                  </a:rPr>
                  <a:t>We want to flexibly model how a relationship between two variables </a:t>
                </a:r>
                <a:r>
                  <a:rPr lang="en-US" sz="2400" b="1" dirty="0">
                    <a:solidFill>
                      <a:srgbClr val="0070C0"/>
                    </a:solidFill>
                    <a:cs typeface="Times New Roman" panose="02020603050405020304" pitchFamily="18" charset="0"/>
                  </a:rPr>
                  <a:t>may depend on the levels of a third</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0</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𝑋</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2</m:t>
                          </m:r>
                        </m:sub>
                      </m:sSub>
                      <m:r>
                        <a:rPr lang="en-US" sz="2400" b="0" i="1" smtClean="0">
                          <a:solidFill>
                            <a:srgbClr val="0070C0"/>
                          </a:solidFill>
                          <a:latin typeface="Cambria Math" panose="02040503050406030204" pitchFamily="18" charset="0"/>
                          <a:cs typeface="Times New Roman" panose="02020603050405020304" pitchFamily="18" charset="0"/>
                        </a:rPr>
                        <m:t>𝑍</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d>
                        <m:dPr>
                          <m:ctrlPr>
                            <a:rPr lang="en-US" sz="2400" b="0" i="1" smtClean="0">
                              <a:solidFill>
                                <a:srgbClr val="0070C0"/>
                              </a:solidFill>
                              <a:latin typeface="Cambria Math" panose="02040503050406030204" pitchFamily="18" charset="0"/>
                              <a:cs typeface="Times New Roman" panose="02020603050405020304" pitchFamily="18" charset="0"/>
                            </a:rPr>
                          </m:ctrlPr>
                        </m:dPr>
                        <m:e>
                          <m:r>
                            <a:rPr lang="en-US" sz="2400" b="0" i="1" smtClean="0">
                              <a:solidFill>
                                <a:srgbClr val="0070C0"/>
                              </a:solidFill>
                              <a:latin typeface="Cambria Math" panose="02040503050406030204" pitchFamily="18" charset="0"/>
                              <a:cs typeface="Times New Roman" panose="02020603050405020304" pitchFamily="18" charset="0"/>
                            </a:rPr>
                            <m:t>𝑋</m:t>
                          </m:r>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𝑍</m:t>
                          </m:r>
                        </m:e>
                      </m:d>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𝜀</m:t>
                      </m:r>
                    </m:oMath>
                  </m:oMathPara>
                </a14:m>
                <a:endParaRPr lang="en-US" sz="2400" dirty="0">
                  <a:solidFill>
                    <a:srgbClr val="0070C0"/>
                  </a:solidFill>
                  <a:cs typeface="Times New Roman" panose="02020603050405020304" pitchFamily="18" charset="0"/>
                </a:endParaRPr>
              </a:p>
              <a:p>
                <a:r>
                  <a:rPr lang="en-US" sz="2600" dirty="0">
                    <a:cs typeface="Times New Roman" panose="02020603050405020304" pitchFamily="18" charset="0"/>
                  </a:rPr>
                  <a:t>Main question: how do we interpret interaction terms?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558" t="-1305"/>
                </a:stretch>
              </a:blipFill>
            </p:spPr>
            <p:txBody>
              <a:bodyPr/>
              <a:lstStyle/>
              <a:p>
                <a:r>
                  <a:rPr lang="en-US">
                    <a:noFill/>
                  </a:rPr>
                  <a:t> </a:t>
                </a:r>
              </a:p>
            </p:txBody>
          </p:sp>
        </mc:Fallback>
      </mc:AlternateContent>
    </p:spTree>
    <p:extLst>
      <p:ext uri="{BB962C8B-B14F-4D97-AF65-F5344CB8AC3E}">
        <p14:creationId xmlns:p14="http://schemas.microsoft.com/office/powerpoint/2010/main" val="37539367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C090224-F0D7-141A-ABD0-0F81A3283FE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CF25538-BA28-96A4-30C3-1B5231BC887C}"/>
              </a:ext>
            </a:extLst>
          </p:cNvPr>
          <p:cNvPicPr>
            <a:picLocks noChangeAspect="1"/>
          </p:cNvPicPr>
          <p:nvPr/>
        </p:nvPicPr>
        <p:blipFill>
          <a:blip r:embed="rId3"/>
          <a:stretch>
            <a:fillRect/>
          </a:stretch>
        </p:blipFill>
        <p:spPr>
          <a:xfrm>
            <a:off x="609600" y="962232"/>
            <a:ext cx="10058400" cy="5223782"/>
          </a:xfrm>
          <a:prstGeom prst="rect">
            <a:avLst/>
          </a:prstGeom>
        </p:spPr>
      </p:pic>
    </p:spTree>
    <p:extLst>
      <p:ext uri="{BB962C8B-B14F-4D97-AF65-F5344CB8AC3E}">
        <p14:creationId xmlns:p14="http://schemas.microsoft.com/office/powerpoint/2010/main" val="21457570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C090224-F0D7-141A-ABD0-0F81A3283FE4}"/>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6277A6ED-387F-668B-FBF9-A499F6CFA73C}"/>
              </a:ext>
            </a:extLst>
          </p:cNvPr>
          <p:cNvPicPr>
            <a:picLocks noChangeAspect="1"/>
          </p:cNvPicPr>
          <p:nvPr/>
        </p:nvPicPr>
        <p:blipFill>
          <a:blip r:embed="rId3"/>
          <a:stretch>
            <a:fillRect/>
          </a:stretch>
        </p:blipFill>
        <p:spPr>
          <a:xfrm>
            <a:off x="643128" y="1066800"/>
            <a:ext cx="10058400" cy="5258312"/>
          </a:xfrm>
          <a:prstGeom prst="rect">
            <a:avLst/>
          </a:prstGeom>
        </p:spPr>
      </p:pic>
    </p:spTree>
    <p:extLst>
      <p:ext uri="{BB962C8B-B14F-4D97-AF65-F5344CB8AC3E}">
        <p14:creationId xmlns:p14="http://schemas.microsoft.com/office/powerpoint/2010/main" val="11168625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do we Interpret Interaction Terms?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Example: risk adjustment (predicting health costs) </a:t>
                </a:r>
              </a:p>
              <a:p>
                <a:pPr marL="0" indent="0" algn="ctr">
                  <a:buNone/>
                </a:pPr>
                <a14:m>
                  <m:oMath xmlns:m="http://schemas.openxmlformats.org/officeDocument/2006/math">
                    <m:r>
                      <a:rPr lang="en-US" sz="2400" b="0" i="1" smtClean="0">
                        <a:latin typeface="Cambria Math" panose="02040503050406030204" pitchFamily="18" charset="0"/>
                        <a:cs typeface="Times New Roman" panose="02020603050405020304" pitchFamily="18" charset="0"/>
                      </a:rPr>
                      <m:t>𝑐𝑜𝑠</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𝑡</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𝑐𝑎𝑛𝑐𝑒𝑟</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𝑚𝑎𝑙</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𝑐𝑎𝑛𝑐𝑒𝑟</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𝑚𝑎𝑙</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b="1" dirty="0">
                    <a:solidFill>
                      <a:srgbClr val="0070C0"/>
                    </a:solidFill>
                    <a:cs typeface="Times New Roman" panose="02020603050405020304" pitchFamily="18" charset="0"/>
                  </a:rPr>
                  <a:t>What is the effect of cancer on predicted costs?  </a:t>
                </a:r>
              </a:p>
              <a:p>
                <a:pPr lvl="1"/>
                <a:r>
                  <a:rPr lang="en-US" sz="2400" dirty="0">
                    <a:solidFill>
                      <a:srgbClr val="0070C0"/>
                    </a:solidFill>
                    <a:cs typeface="Times New Roman" panose="02020603050405020304" pitchFamily="18" charset="0"/>
                  </a:rPr>
                  <a:t>To find this, just take the derivative: </a:t>
                </a:r>
              </a:p>
              <a:p>
                <a:pPr marL="274320" lvl="1" indent="0">
                  <a:buNone/>
                </a:pPr>
                <a14:m>
                  <m:oMathPara xmlns:m="http://schemas.openxmlformats.org/officeDocument/2006/math">
                    <m:oMathParaPr>
                      <m:jc m:val="centerGroup"/>
                    </m:oMathParaPr>
                    <m:oMath xmlns:m="http://schemas.openxmlformats.org/officeDocument/2006/math">
                      <m:f>
                        <m:fPr>
                          <m:ctrlPr>
                            <a:rPr lang="en-US" sz="2400" i="1" smtClean="0">
                              <a:solidFill>
                                <a:srgbClr val="0070C0"/>
                              </a:solidFill>
                              <a:latin typeface="Cambria Math" panose="02040503050406030204" pitchFamily="18" charset="0"/>
                              <a:cs typeface="Times New Roman" panose="02020603050405020304" pitchFamily="18" charset="0"/>
                            </a:rPr>
                          </m:ctrlPr>
                        </m:fPr>
                        <m:num>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𝑐𝑜𝑠</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𝑡</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num>
                        <m:den>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𝑐𝑎𝑛𝑐𝑒𝑟</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𝑠</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den>
                      </m:f>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𝑚𝑎𝑙</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𝑒</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oMath>
                  </m:oMathPara>
                </a14:m>
                <a:endParaRPr lang="en-US" sz="2400" dirty="0">
                  <a:solidFill>
                    <a:srgbClr val="0070C0"/>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31189915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do we Interpret Interaction Terms?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Example: risk adjustment (predicting health costs) </a:t>
                </a:r>
              </a:p>
              <a:p>
                <a:pPr marL="0" indent="0" algn="ctr">
                  <a:buNone/>
                </a:pPr>
                <a14:m>
                  <m:oMath xmlns:m="http://schemas.openxmlformats.org/officeDocument/2006/math">
                    <m:r>
                      <a:rPr lang="en-US" sz="2400" b="0" i="1" smtClean="0">
                        <a:latin typeface="Cambria Math" panose="02040503050406030204" pitchFamily="18" charset="0"/>
                        <a:cs typeface="Times New Roman" panose="02020603050405020304" pitchFamily="18" charset="0"/>
                      </a:rPr>
                      <m:t>𝑐𝑜𝑠</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𝑡</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𝑐𝑎𝑛𝑐𝑒𝑟</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𝑚𝑎𝑙</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𝑐𝑎𝑛𝑐𝑒𝑟</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𝑚𝑎𝑙</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b="1" dirty="0">
                    <a:solidFill>
                      <a:srgbClr val="0070C0"/>
                    </a:solidFill>
                    <a:cs typeface="Times New Roman" panose="02020603050405020304" pitchFamily="18" charset="0"/>
                  </a:rPr>
                  <a:t>What is the effect of cancer on predicted costs?  </a:t>
                </a:r>
              </a:p>
              <a:p>
                <a:pPr lvl="1"/>
                <a:r>
                  <a:rPr lang="en-US" sz="2400" dirty="0">
                    <a:solidFill>
                      <a:srgbClr val="0070C0"/>
                    </a:solidFill>
                    <a:cs typeface="Times New Roman" panose="02020603050405020304" pitchFamily="18" charset="0"/>
                  </a:rPr>
                  <a:t>To find this, just take the derivative: </a:t>
                </a:r>
              </a:p>
              <a:p>
                <a:pPr marL="274320" lvl="1" indent="0">
                  <a:buNone/>
                </a:pPr>
                <a14:m>
                  <m:oMathPara xmlns:m="http://schemas.openxmlformats.org/officeDocument/2006/math">
                    <m:oMathParaPr>
                      <m:jc m:val="centerGroup"/>
                    </m:oMathParaPr>
                    <m:oMath xmlns:m="http://schemas.openxmlformats.org/officeDocument/2006/math">
                      <m:f>
                        <m:fPr>
                          <m:ctrlPr>
                            <a:rPr lang="en-US" sz="2400" i="1" smtClean="0">
                              <a:solidFill>
                                <a:srgbClr val="0070C0"/>
                              </a:solidFill>
                              <a:latin typeface="Cambria Math" panose="02040503050406030204" pitchFamily="18" charset="0"/>
                              <a:cs typeface="Times New Roman" panose="02020603050405020304" pitchFamily="18" charset="0"/>
                            </a:rPr>
                          </m:ctrlPr>
                        </m:fPr>
                        <m:num>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𝑐𝑜𝑠</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𝑡</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num>
                        <m:den>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𝑐𝑎𝑛𝑐𝑒𝑟</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𝑠</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den>
                      </m:f>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𝑚𝑎𝑙</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𝑒</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oMath>
                  </m:oMathPara>
                </a14:m>
                <a:endParaRPr lang="en-US" sz="2400" dirty="0">
                  <a:solidFill>
                    <a:srgbClr val="0070C0"/>
                  </a:solidFill>
                  <a:cs typeface="Times New Roman" panose="02020603050405020304" pitchFamily="18" charset="0"/>
                </a:endParaRPr>
              </a:p>
              <a:p>
                <a:pPr lvl="1"/>
                <a:r>
                  <a:rPr lang="en-US" sz="2400" dirty="0">
                    <a:solidFill>
                      <a:schemeClr val="tx1"/>
                    </a:solidFill>
                    <a:cs typeface="Times New Roman" panose="02020603050405020304" pitchFamily="18" charset="0"/>
                  </a:rPr>
                  <a:t>Hence, predictions are different across sexes:</a:t>
                </a:r>
              </a:p>
              <a:p>
                <a:pPr lvl="2"/>
                <a:r>
                  <a:rPr lang="en-US" sz="2200" dirty="0">
                    <a:solidFill>
                      <a:schemeClr val="tx1"/>
                    </a:solidFill>
                    <a:cs typeface="Times New Roman" panose="02020603050405020304" pitchFamily="18" charset="0"/>
                  </a:rPr>
                  <a:t>For females: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oMath>
                </a14:m>
                <a:endParaRPr lang="en-US" sz="2200" dirty="0">
                  <a:solidFill>
                    <a:schemeClr val="tx1"/>
                  </a:solidFill>
                  <a:cs typeface="Times New Roman" panose="02020603050405020304" pitchFamily="18" charset="0"/>
                </a:endParaRPr>
              </a:p>
              <a:p>
                <a:pPr lvl="2"/>
                <a:r>
                  <a:rPr lang="en-US" sz="2200" dirty="0">
                    <a:solidFill>
                      <a:schemeClr val="tx1"/>
                    </a:solidFill>
                    <a:cs typeface="Times New Roman" panose="02020603050405020304" pitchFamily="18" charset="0"/>
                  </a:rPr>
                  <a:t>For males: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r>
                      <a:rPr lang="en-US" sz="2200" b="0" i="1" smtClean="0">
                        <a:solidFill>
                          <a:schemeClr val="accent3">
                            <a:lumMod val="75000"/>
                          </a:schemeClr>
                        </a:solidFill>
                        <a:latin typeface="Cambria Math" panose="02040503050406030204" pitchFamily="18" charset="0"/>
                        <a:cs typeface="Times New Roman" panose="02020603050405020304" pitchFamily="18" charset="0"/>
                      </a:rPr>
                      <m:t>+</m:t>
                    </m:r>
                    <m:sSub>
                      <m:sSubPr>
                        <m:ctrlPr>
                          <a:rPr lang="en-US" sz="22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2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200" b="0" i="1" smtClean="0">
                            <a:solidFill>
                              <a:schemeClr val="accent3">
                                <a:lumMod val="75000"/>
                              </a:schemeClr>
                            </a:solidFill>
                            <a:latin typeface="Cambria Math" panose="02040503050406030204" pitchFamily="18" charset="0"/>
                            <a:cs typeface="Times New Roman" panose="02020603050405020304" pitchFamily="18" charset="0"/>
                          </a:rPr>
                          <m:t>3</m:t>
                        </m:r>
                      </m:sub>
                    </m:sSub>
                  </m:oMath>
                </a14:m>
                <a:endParaRPr lang="en-US" sz="2200" dirty="0">
                  <a:solidFill>
                    <a:schemeClr val="tx1"/>
                  </a:solidFill>
                  <a:cs typeface="Times New Roman" panose="02020603050405020304" pitchFamily="18" charset="0"/>
                </a:endParaRPr>
              </a:p>
              <a:p>
                <a:pPr lvl="1"/>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3</m:t>
                        </m:r>
                      </m:sub>
                    </m:sSub>
                  </m:oMath>
                </a14:m>
                <a:r>
                  <a:rPr lang="en-US" sz="2400" dirty="0">
                    <a:solidFill>
                      <a:schemeClr val="tx1"/>
                    </a:solidFill>
                    <a:cs typeface="Times New Roman" panose="02020603050405020304" pitchFamily="18" charset="0"/>
                  </a:rPr>
                  <a:t> tells you the </a:t>
                </a:r>
                <a:r>
                  <a:rPr lang="en-US" sz="2400" b="1" dirty="0">
                    <a:solidFill>
                      <a:schemeClr val="accent3">
                        <a:lumMod val="75000"/>
                      </a:schemeClr>
                    </a:solidFill>
                    <a:cs typeface="Times New Roman" panose="02020603050405020304" pitchFamily="18" charset="0"/>
                  </a:rPr>
                  <a:t>differential marginal</a:t>
                </a:r>
                <a:r>
                  <a:rPr lang="en-US" sz="2400" b="1" dirty="0">
                    <a:solidFill>
                      <a:schemeClr val="tx1"/>
                    </a:solidFill>
                    <a:cs typeface="Times New Roman" panose="02020603050405020304" pitchFamily="18" charset="0"/>
                  </a:rPr>
                  <a:t> </a:t>
                </a:r>
                <a:r>
                  <a:rPr lang="en-US" sz="2400" dirty="0">
                    <a:solidFill>
                      <a:schemeClr val="tx1"/>
                    </a:solidFill>
                    <a:cs typeface="Times New Roman" panose="02020603050405020304" pitchFamily="18" charset="0"/>
                  </a:rPr>
                  <a:t>cost of cancer for males</a:t>
                </a:r>
              </a:p>
              <a:p>
                <a:pPr marL="274320" lvl="1" indent="0">
                  <a:buNone/>
                </a:pPr>
                <a:endParaRPr lang="en-US" sz="2400" dirty="0">
                  <a:solidFill>
                    <a:srgbClr val="0070C0"/>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10102497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about Continuous Interactions?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Example: risk adjustment (predicting health costs) </a:t>
                </a:r>
              </a:p>
              <a:p>
                <a:pPr marL="0" indent="0" algn="ctr">
                  <a:buNone/>
                </a:pPr>
                <a14:m>
                  <m:oMath xmlns:m="http://schemas.openxmlformats.org/officeDocument/2006/math">
                    <m:r>
                      <a:rPr lang="en-US" sz="2400" b="0" i="1" smtClean="0">
                        <a:latin typeface="Cambria Math" panose="02040503050406030204" pitchFamily="18" charset="0"/>
                        <a:cs typeface="Times New Roman" panose="02020603050405020304" pitchFamily="18" charset="0"/>
                      </a:rPr>
                      <m:t>𝑐𝑜𝑠</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𝑡</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𝐵𝑀</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𝐼</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𝐴𝑔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𝐴𝑔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𝐵𝑀</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𝐼</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b="1" dirty="0">
                    <a:solidFill>
                      <a:srgbClr val="0070C0"/>
                    </a:solidFill>
                    <a:cs typeface="Times New Roman" panose="02020603050405020304" pitchFamily="18" charset="0"/>
                  </a:rPr>
                  <a:t>What is the effect of BMI on predicted costs?  </a:t>
                </a:r>
              </a:p>
              <a:p>
                <a:pPr lvl="1"/>
                <a:r>
                  <a:rPr lang="en-US" sz="2400" dirty="0">
                    <a:solidFill>
                      <a:srgbClr val="0070C0"/>
                    </a:solidFill>
                    <a:cs typeface="Times New Roman" panose="02020603050405020304" pitchFamily="18" charset="0"/>
                  </a:rPr>
                  <a:t>To find this, just take the derivative: </a:t>
                </a:r>
              </a:p>
              <a:p>
                <a:pPr marL="274320" lvl="1" indent="0">
                  <a:buNone/>
                </a:pPr>
                <a14:m>
                  <m:oMathPara xmlns:m="http://schemas.openxmlformats.org/officeDocument/2006/math">
                    <m:oMathParaPr>
                      <m:jc m:val="centerGroup"/>
                    </m:oMathParaPr>
                    <m:oMath xmlns:m="http://schemas.openxmlformats.org/officeDocument/2006/math">
                      <m:f>
                        <m:fPr>
                          <m:ctrlPr>
                            <a:rPr lang="en-US" sz="2400" i="1" smtClean="0">
                              <a:solidFill>
                                <a:srgbClr val="0070C0"/>
                              </a:solidFill>
                              <a:latin typeface="Cambria Math" panose="02040503050406030204" pitchFamily="18" charset="0"/>
                              <a:cs typeface="Times New Roman" panose="02020603050405020304" pitchFamily="18" charset="0"/>
                            </a:rPr>
                          </m:ctrlPr>
                        </m:fPr>
                        <m:num>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𝑐𝑜𝑠</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𝑡</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num>
                        <m:den>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𝐵𝑀</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𝐼</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den>
                      </m:f>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𝐴𝑔</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𝑒</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oMath>
                  </m:oMathPara>
                </a14:m>
                <a:endParaRPr lang="en-US" sz="2400" dirty="0">
                  <a:solidFill>
                    <a:srgbClr val="0070C0"/>
                  </a:solidFill>
                  <a:cs typeface="Times New Roman" panose="02020603050405020304" pitchFamily="18" charset="0"/>
                </a:endParaRPr>
              </a:p>
              <a:p>
                <a:pPr lvl="1"/>
                <a:r>
                  <a:rPr lang="en-US" sz="2400" dirty="0">
                    <a:solidFill>
                      <a:schemeClr val="tx1"/>
                    </a:solidFill>
                    <a:cs typeface="Times New Roman" panose="02020603050405020304" pitchFamily="18" charset="0"/>
                  </a:rPr>
                  <a:t>Now, interpretation is harder:</a:t>
                </a:r>
              </a:p>
              <a:p>
                <a:pPr lvl="2"/>
                <a:r>
                  <a:rPr lang="en-US" sz="2200" dirty="0">
                    <a:solidFill>
                      <a:schemeClr val="tx1"/>
                    </a:solidFill>
                    <a:cs typeface="Times New Roman" panose="02020603050405020304" pitchFamily="18" charset="0"/>
                  </a:rPr>
                  <a:t>As BMI increases, costs are expected to change by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oMath>
                </a14:m>
                <a:endParaRPr lang="en-US" sz="2200" dirty="0">
                  <a:solidFill>
                    <a:schemeClr val="tx1"/>
                  </a:solidFill>
                  <a:cs typeface="Times New Roman" panose="02020603050405020304" pitchFamily="18" charset="0"/>
                </a:endParaRPr>
              </a:p>
              <a:p>
                <a:pPr lvl="2"/>
                <a:r>
                  <a:rPr lang="en-US" sz="2200" dirty="0">
                    <a:solidFill>
                      <a:schemeClr val="tx1"/>
                    </a:solidFill>
                    <a:cs typeface="Times New Roman" panose="02020603050405020304" pitchFamily="18" charset="0"/>
                  </a:rPr>
                  <a:t>But as age increases, effect of BMI is also changing by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3</m:t>
                        </m:r>
                      </m:sub>
                    </m:sSub>
                  </m:oMath>
                </a14:m>
                <a:endParaRPr lang="en-US" sz="2200" dirty="0">
                  <a:solidFill>
                    <a:schemeClr val="tx1"/>
                  </a:solidFill>
                  <a:cs typeface="Times New Roman" panose="02020603050405020304" pitchFamily="18" charset="0"/>
                </a:endParaRPr>
              </a:p>
              <a:p>
                <a:pPr lvl="1"/>
                <a:endParaRPr lang="en-US" sz="2400" dirty="0">
                  <a:solidFill>
                    <a:schemeClr val="accent3">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36346132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about Continuous Interactions?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Example: risk adjustment (predicting health costs) </a:t>
                </a:r>
              </a:p>
              <a:p>
                <a:pPr marL="0" indent="0" algn="ctr">
                  <a:buNone/>
                </a:pPr>
                <a14:m>
                  <m:oMath xmlns:m="http://schemas.openxmlformats.org/officeDocument/2006/math">
                    <m:r>
                      <a:rPr lang="en-US" sz="2400" b="0" i="1" smtClean="0">
                        <a:latin typeface="Cambria Math" panose="02040503050406030204" pitchFamily="18" charset="0"/>
                        <a:cs typeface="Times New Roman" panose="02020603050405020304" pitchFamily="18" charset="0"/>
                      </a:rPr>
                      <m:t>𝑐𝑜𝑠</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𝑡</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𝐵𝑀</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𝐼</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𝐴𝑔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𝐴𝑔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𝐵𝑀</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𝐼</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b="1" dirty="0">
                    <a:solidFill>
                      <a:srgbClr val="0070C0"/>
                    </a:solidFill>
                    <a:cs typeface="Times New Roman" panose="02020603050405020304" pitchFamily="18" charset="0"/>
                  </a:rPr>
                  <a:t>What is the effect of BMI on predicted costs?  </a:t>
                </a:r>
              </a:p>
              <a:p>
                <a:pPr lvl="1"/>
                <a:r>
                  <a:rPr lang="en-US" sz="2400" dirty="0">
                    <a:solidFill>
                      <a:srgbClr val="0070C0"/>
                    </a:solidFill>
                    <a:cs typeface="Times New Roman" panose="02020603050405020304" pitchFamily="18" charset="0"/>
                  </a:rPr>
                  <a:t>To find this, just take the derivative: </a:t>
                </a:r>
              </a:p>
              <a:p>
                <a:pPr marL="274320" lvl="1" indent="0">
                  <a:buNone/>
                </a:pPr>
                <a14:m>
                  <m:oMathPara xmlns:m="http://schemas.openxmlformats.org/officeDocument/2006/math">
                    <m:oMathParaPr>
                      <m:jc m:val="centerGroup"/>
                    </m:oMathParaPr>
                    <m:oMath xmlns:m="http://schemas.openxmlformats.org/officeDocument/2006/math">
                      <m:f>
                        <m:fPr>
                          <m:ctrlPr>
                            <a:rPr lang="en-US" sz="2400" i="1" smtClean="0">
                              <a:solidFill>
                                <a:srgbClr val="0070C0"/>
                              </a:solidFill>
                              <a:latin typeface="Cambria Math" panose="02040503050406030204" pitchFamily="18" charset="0"/>
                              <a:cs typeface="Times New Roman" panose="02020603050405020304" pitchFamily="18" charset="0"/>
                            </a:rPr>
                          </m:ctrlPr>
                        </m:fPr>
                        <m:num>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𝑐𝑜𝑠</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𝑡</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num>
                        <m:den>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𝐵𝑀</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𝐼</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den>
                      </m:f>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𝐴𝑔</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𝑒</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oMath>
                  </m:oMathPara>
                </a14:m>
                <a:endParaRPr lang="en-US" sz="2400" dirty="0">
                  <a:solidFill>
                    <a:srgbClr val="0070C0"/>
                  </a:solidFill>
                  <a:cs typeface="Times New Roman" panose="02020603050405020304" pitchFamily="18" charset="0"/>
                </a:endParaRPr>
              </a:p>
              <a:p>
                <a:pPr lvl="1"/>
                <a:r>
                  <a:rPr lang="en-US" sz="2400" dirty="0">
                    <a:solidFill>
                      <a:schemeClr val="tx1"/>
                    </a:solidFill>
                    <a:cs typeface="Times New Roman" panose="02020603050405020304" pitchFamily="18" charset="0"/>
                  </a:rPr>
                  <a:t>Now, interpretation is harder:</a:t>
                </a:r>
              </a:p>
              <a:p>
                <a:pPr lvl="2"/>
                <a:r>
                  <a:rPr lang="en-US" sz="2200" dirty="0">
                    <a:solidFill>
                      <a:schemeClr val="tx1"/>
                    </a:solidFill>
                    <a:cs typeface="Times New Roman" panose="02020603050405020304" pitchFamily="18" charset="0"/>
                  </a:rPr>
                  <a:t>As BMI increases, costs are expected to change by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oMath>
                </a14:m>
                <a:endParaRPr lang="en-US" sz="2200" dirty="0">
                  <a:solidFill>
                    <a:schemeClr val="tx1"/>
                  </a:solidFill>
                  <a:cs typeface="Times New Roman" panose="02020603050405020304" pitchFamily="18" charset="0"/>
                </a:endParaRPr>
              </a:p>
              <a:p>
                <a:pPr lvl="2"/>
                <a:r>
                  <a:rPr lang="en-US" sz="2200" dirty="0">
                    <a:solidFill>
                      <a:schemeClr val="tx1"/>
                    </a:solidFill>
                    <a:cs typeface="Times New Roman" panose="02020603050405020304" pitchFamily="18" charset="0"/>
                  </a:rPr>
                  <a:t>But as age increases, effect of BMI is also changing by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3</m:t>
                        </m:r>
                      </m:sub>
                    </m:sSub>
                  </m:oMath>
                </a14:m>
                <a:endParaRPr lang="en-US" sz="2200" dirty="0">
                  <a:solidFill>
                    <a:schemeClr val="tx1"/>
                  </a:solidFill>
                  <a:cs typeface="Times New Roman" panose="02020603050405020304" pitchFamily="18" charset="0"/>
                </a:endParaRPr>
              </a:p>
              <a:p>
                <a:pPr marL="274320" lvl="1" indent="0">
                  <a:buNone/>
                </a:pP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3</m:t>
                        </m:r>
                      </m:sub>
                    </m:sSub>
                  </m:oMath>
                </a14:m>
                <a:r>
                  <a:rPr lang="en-US" sz="2400" dirty="0">
                    <a:solidFill>
                      <a:schemeClr val="tx1"/>
                    </a:solidFill>
                    <a:cs typeface="Times New Roman" panose="02020603050405020304" pitchFamily="18" charset="0"/>
                  </a:rPr>
                  <a:t> tells you </a:t>
                </a:r>
                <a:r>
                  <a:rPr lang="en-US" sz="2400" dirty="0">
                    <a:solidFill>
                      <a:schemeClr val="accent3">
                        <a:lumMod val="75000"/>
                      </a:schemeClr>
                    </a:solidFill>
                    <a:cs typeface="Times New Roman" panose="02020603050405020304" pitchFamily="18" charset="0"/>
                  </a:rPr>
                  <a:t>how much stronger </a:t>
                </a:r>
                <a:r>
                  <a:rPr lang="en-US" sz="2400" dirty="0">
                    <a:solidFill>
                      <a:schemeClr val="tx1"/>
                    </a:solidFill>
                    <a:cs typeface="Times New Roman" panose="02020603050405020304" pitchFamily="18" charset="0"/>
                  </a:rPr>
                  <a:t>the effect of BMI on costs gets</a:t>
                </a:r>
                <a:r>
                  <a:rPr lang="en-US" sz="2400" dirty="0">
                    <a:solidFill>
                      <a:schemeClr val="accent3">
                        <a:lumMod val="75000"/>
                      </a:schemeClr>
                    </a:solidFill>
                    <a:cs typeface="Times New Roman" panose="02020603050405020304" pitchFamily="18" charset="0"/>
                  </a:rPr>
                  <a:t> as a patient gets older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280715284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Interactions in Practice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rmAutofit/>
          </a:bodyPr>
          <a:lstStyle/>
          <a:p>
            <a:pPr marL="457200" indent="-457200">
              <a:buFont typeface="+mj-lt"/>
              <a:buAutoNum type="arabicPeriod"/>
            </a:pPr>
            <a:r>
              <a:rPr lang="en-US" sz="2400" b="1" dirty="0">
                <a:solidFill>
                  <a:schemeClr val="accent3">
                    <a:lumMod val="75000"/>
                  </a:schemeClr>
                </a:solidFill>
                <a:cs typeface="Times New Roman" panose="02020603050405020304" pitchFamily="18" charset="0"/>
              </a:rPr>
              <a:t>Always </a:t>
            </a:r>
            <a:r>
              <a:rPr lang="en-US" sz="2400" dirty="0">
                <a:cs typeface="Times New Roman" panose="02020603050405020304" pitchFamily="18" charset="0"/>
              </a:rPr>
              <a:t>include all pieces of an interaction in the full model</a:t>
            </a:r>
          </a:p>
          <a:p>
            <a:pPr lvl="1"/>
            <a:r>
              <a:rPr lang="en-US" sz="2400" dirty="0">
                <a:cs typeface="Times New Roman" panose="02020603050405020304" pitchFamily="18" charset="0"/>
              </a:rPr>
              <a:t>Much harder to interpret </a:t>
            </a:r>
          </a:p>
          <a:p>
            <a:pPr marL="457200" indent="-457200">
              <a:buFont typeface="+mj-lt"/>
              <a:buAutoNum type="arabicPeriod"/>
            </a:pPr>
            <a:r>
              <a:rPr lang="en-US" sz="2400" dirty="0">
                <a:cs typeface="Times New Roman" panose="02020603050405020304" pitchFamily="18" charset="0"/>
              </a:rPr>
              <a:t>Have a </a:t>
            </a:r>
            <a:r>
              <a:rPr lang="en-US" sz="2400" b="1" dirty="0">
                <a:solidFill>
                  <a:schemeClr val="accent3">
                    <a:lumMod val="75000"/>
                  </a:schemeClr>
                </a:solidFill>
                <a:cs typeface="Times New Roman" panose="02020603050405020304" pitchFamily="18" charset="0"/>
              </a:rPr>
              <a:t>strong theoretical reason </a:t>
            </a:r>
            <a:r>
              <a:rPr lang="en-US" sz="2400" dirty="0">
                <a:cs typeface="Times New Roman" panose="02020603050405020304" pitchFamily="18" charset="0"/>
              </a:rPr>
              <a:t>to justify inclusion</a:t>
            </a:r>
          </a:p>
          <a:p>
            <a:pPr lvl="1"/>
            <a:r>
              <a:rPr lang="en-US" sz="2400" dirty="0">
                <a:cs typeface="Times New Roman" panose="02020603050405020304" pitchFamily="18" charset="0"/>
              </a:rPr>
              <a:t>Too easy to get false positives</a:t>
            </a:r>
          </a:p>
          <a:p>
            <a:pPr lvl="1"/>
            <a:endParaRPr lang="en-US" sz="2400" dirty="0">
              <a:cs typeface="Times New Roman" panose="02020603050405020304" pitchFamily="18" charset="0"/>
            </a:endParaRPr>
          </a:p>
          <a:p>
            <a:pPr lvl="1"/>
            <a:endParaRPr lang="en-US" sz="2400" dirty="0">
              <a:cs typeface="Times New Roman" panose="02020603050405020304" pitchFamily="18" charset="0"/>
            </a:endParaRPr>
          </a:p>
          <a:p>
            <a:pPr marL="274320" lvl="1" indent="0">
              <a:buNone/>
            </a:pPr>
            <a:endParaRPr lang="en-US" sz="2400" dirty="0">
              <a:cs typeface="Times New Roman" panose="02020603050405020304" pitchFamily="18" charset="0"/>
            </a:endParaRPr>
          </a:p>
          <a:p>
            <a:pPr marL="457200" indent="-457200">
              <a:buFont typeface="+mj-lt"/>
              <a:buAutoNum type="arabicPeriod"/>
            </a:pPr>
            <a:endParaRPr lang="en-US" sz="2400" dirty="0">
              <a:cs typeface="Times New Roman" panose="02020603050405020304" pitchFamily="18" charset="0"/>
            </a:endParaRPr>
          </a:p>
          <a:p>
            <a:pPr marL="457200" indent="-457200">
              <a:buFont typeface="+mj-lt"/>
              <a:buAutoNum type="arabicPeriod"/>
            </a:pPr>
            <a:r>
              <a:rPr lang="en-US" sz="2400" dirty="0">
                <a:cs typeface="Times New Roman" panose="02020603050405020304" pitchFamily="18" charset="0"/>
              </a:rPr>
              <a:t>Effects are generally </a:t>
            </a:r>
            <a:r>
              <a:rPr lang="en-US" sz="2400" b="1" dirty="0">
                <a:solidFill>
                  <a:schemeClr val="accent3">
                    <a:lumMod val="75000"/>
                  </a:schemeClr>
                </a:solidFill>
                <a:cs typeface="Times New Roman" panose="02020603050405020304" pitchFamily="18" charset="0"/>
              </a:rPr>
              <a:t>noisy</a:t>
            </a:r>
          </a:p>
          <a:p>
            <a:pPr lvl="1"/>
            <a:r>
              <a:rPr lang="en-US" sz="2400" dirty="0">
                <a:cs typeface="Times New Roman" panose="02020603050405020304" pitchFamily="18" charset="0"/>
              </a:rPr>
              <a:t>You’re exploiting variation across 2 noisy variables already</a:t>
            </a:r>
          </a:p>
          <a:p>
            <a:pPr lvl="1"/>
            <a:r>
              <a:rPr lang="en-US" sz="2400" dirty="0">
                <a:cs typeface="Times New Roman" panose="02020603050405020304" pitchFamily="18" charset="0"/>
              </a:rPr>
              <a:t>Will need large sample size</a:t>
            </a:r>
          </a:p>
          <a:p>
            <a:pPr marL="457200" indent="-457200">
              <a:buFont typeface="+mj-lt"/>
              <a:buAutoNum type="arabicPeriod"/>
            </a:pPr>
            <a:endParaRPr lang="en-US" sz="2400" b="1" dirty="0">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6080C2B9-1470-472A-875F-411D52333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9FF7977-F952-530F-C4DB-EC40297280CB}"/>
              </a:ext>
            </a:extLst>
          </p:cNvPr>
          <p:cNvPicPr>
            <a:picLocks noChangeAspect="1"/>
          </p:cNvPicPr>
          <p:nvPr/>
        </p:nvPicPr>
        <p:blipFill>
          <a:blip r:embed="rId4"/>
          <a:stretch>
            <a:fillRect/>
          </a:stretch>
        </p:blipFill>
        <p:spPr>
          <a:xfrm>
            <a:off x="3657600" y="2895600"/>
            <a:ext cx="4438389" cy="1828800"/>
          </a:xfrm>
          <a:prstGeom prst="rect">
            <a:avLst/>
          </a:prstGeom>
        </p:spPr>
      </p:pic>
    </p:spTree>
    <p:extLst>
      <p:ext uri="{BB962C8B-B14F-4D97-AF65-F5344CB8AC3E}">
        <p14:creationId xmlns:p14="http://schemas.microsoft.com/office/powerpoint/2010/main" val="388071757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Interactions have </a:t>
            </a:r>
            <a:r>
              <a:rPr lang="en-US" sz="3600">
                <a:cs typeface="Times New Roman" panose="02020603050405020304" pitchFamily="18" charset="0"/>
              </a:rPr>
              <a:t>Power Issues!</a:t>
            </a:r>
            <a:endParaRPr lang="en-US" sz="36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6799F6B9-DB9C-3A0F-2818-9A51D8751B41}"/>
              </a:ext>
            </a:extLst>
          </p:cNvPr>
          <p:cNvPicPr>
            <a:picLocks noChangeAspect="1"/>
          </p:cNvPicPr>
          <p:nvPr/>
        </p:nvPicPr>
        <p:blipFill>
          <a:blip r:embed="rId3"/>
          <a:stretch>
            <a:fillRect/>
          </a:stretch>
        </p:blipFill>
        <p:spPr>
          <a:xfrm>
            <a:off x="685800" y="962231"/>
            <a:ext cx="7391400" cy="6354551"/>
          </a:xfrm>
          <a:prstGeom prst="rect">
            <a:avLst/>
          </a:prstGeom>
        </p:spPr>
      </p:pic>
    </p:spTree>
    <p:extLst>
      <p:ext uri="{BB962C8B-B14F-4D97-AF65-F5344CB8AC3E}">
        <p14:creationId xmlns:p14="http://schemas.microsoft.com/office/powerpoint/2010/main" val="11473261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Getting the “Right” Standard Errors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18739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7536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𝜖</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is the dependent variable (outcome)</a:t>
                </a: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is the independent variable (treatment, demographics, etc.)</a:t>
                </a: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𝜖</m:t>
                    </m:r>
                  </m:oMath>
                </a14:m>
                <a:r>
                  <a:rPr lang="en-US" sz="2400" dirty="0">
                    <a:cs typeface="Times New Roman" panose="02020603050405020304" pitchFamily="18" charset="0"/>
                  </a:rPr>
                  <a:t> is a term to allow for random variation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not captured by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b="0" dirty="0">
                  <a:cs typeface="Times New Roman" panose="02020603050405020304" pitchFamily="18" charset="0"/>
                </a:endParaRP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𝛽</m:t>
                    </m:r>
                  </m:oMath>
                </a14:m>
                <a:r>
                  <a:rPr lang="en-US" sz="2400" dirty="0">
                    <a:cs typeface="Times New Roman" panose="02020603050405020304" pitchFamily="18" charset="0"/>
                  </a:rPr>
                  <a:t>’s are called </a:t>
                </a:r>
                <a:r>
                  <a:rPr lang="en-US" sz="2400" b="1" dirty="0">
                    <a:solidFill>
                      <a:schemeClr val="accent2">
                        <a:lumMod val="75000"/>
                      </a:schemeClr>
                    </a:solidFill>
                    <a:cs typeface="Times New Roman" panose="02020603050405020304" pitchFamily="18" charset="0"/>
                  </a:rPr>
                  <a:t>coefficients</a:t>
                </a:r>
                <a:r>
                  <a:rPr lang="en-US" sz="2400" dirty="0">
                    <a:cs typeface="Times New Roman" panose="02020603050405020304" pitchFamily="18" charset="0"/>
                  </a:rPr>
                  <a:t>, and are the parameters of interest in the model</a:t>
                </a:r>
              </a:p>
              <a:p>
                <a:pPr lvl="1"/>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oMath>
                </a14:m>
                <a:r>
                  <a:rPr lang="en-US" sz="2400" dirty="0">
                    <a:cs typeface="Times New Roman" panose="02020603050405020304" pitchFamily="18" charset="0"/>
                  </a:rPr>
                  <a:t>: intercept parameter</a:t>
                </a:r>
              </a:p>
              <a:p>
                <a:pPr lvl="1"/>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slope parameter (literally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In our example, our goal is to recover: </a:t>
                </a:r>
              </a:p>
              <a:p>
                <a:pPr marL="0" indent="0">
                  <a:buNone/>
                </a:pPr>
                <a14:m>
                  <m:oMathPara xmlns:m="http://schemas.openxmlformats.org/officeDocument/2006/math">
                    <m:oMathParaPr>
                      <m:jc m:val="centerGroup"/>
                    </m:oMathParaPr>
                    <m:oMath xmlns:m="http://schemas.openxmlformats.org/officeDocument/2006/math">
                      <m:acc>
                        <m:accPr>
                          <m:chr m:val="̂"/>
                          <m:ctrlP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h𝑎𝑝𝑝𝑖𝑛𝑒𝑠𝑠</m:t>
                          </m:r>
                        </m:e>
                      </m:acc>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accPr>
                        <m:e>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e>
                      </m:acc>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accPr>
                        <m:e>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e>
                      </m:acc>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𝑐𝑜𝑜𝑘𝑖𝑒𝑠</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US" sz="2400" b="0" dirty="0">
                  <a:solidFill>
                    <a:schemeClr val="tx1"/>
                  </a:solidFill>
                  <a:ea typeface="Open Sans" panose="020B0606030504020204" pitchFamily="34" charset="0"/>
                  <a:cs typeface="Open Sans" panose="020B0606030504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753601" cy="5141388"/>
              </a:xfrm>
              <a:blipFill>
                <a:blip r:embed="rId3"/>
                <a:stretch>
                  <a:fillRect l="-938"/>
                </a:stretch>
              </a:blipFill>
            </p:spPr>
            <p:txBody>
              <a:bodyPr/>
              <a:lstStyle/>
              <a:p>
                <a:r>
                  <a:rPr lang="en-US">
                    <a:noFill/>
                  </a:rPr>
                  <a:t> </a:t>
                </a:r>
              </a:p>
            </p:txBody>
          </p:sp>
        </mc:Fallback>
      </mc:AlternateContent>
    </p:spTree>
    <p:extLst>
      <p:ext uri="{BB962C8B-B14F-4D97-AF65-F5344CB8AC3E}">
        <p14:creationId xmlns:p14="http://schemas.microsoft.com/office/powerpoint/2010/main" val="35615148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Standard Errors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Even after ensuring that the model is correctly specified, we need an idea of </a:t>
                </a:r>
                <a:r>
                  <a:rPr lang="en-US" sz="2400" b="1" dirty="0">
                    <a:solidFill>
                      <a:schemeClr val="accent2">
                        <a:lumMod val="75000"/>
                      </a:schemeClr>
                    </a:solidFill>
                    <a:cs typeface="Times New Roman" panose="02020603050405020304" pitchFamily="18" charset="0"/>
                  </a:rPr>
                  <a:t>how precise </a:t>
                </a:r>
                <a:r>
                  <a:rPr lang="en-US" sz="2400" dirty="0">
                    <a:cs typeface="Times New Roman" panose="02020603050405020304" pitchFamily="18" charset="0"/>
                  </a:rPr>
                  <a:t>our estimates are</a:t>
                </a:r>
              </a:p>
              <a:p>
                <a:r>
                  <a:rPr lang="en-US" sz="2400" dirty="0">
                    <a:solidFill>
                      <a:schemeClr val="tx1"/>
                    </a:solidFill>
                    <a:cs typeface="Times New Roman" panose="02020603050405020304" pitchFamily="18" charset="0"/>
                  </a:rPr>
                  <a:t>Recall that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𝑠𝑒</m:t>
                    </m:r>
                    <m:r>
                      <a:rPr lang="en-US" sz="2400" b="0" i="1" smtClean="0">
                        <a:solidFill>
                          <a:schemeClr val="tx1"/>
                        </a:solidFill>
                        <a:latin typeface="Cambria Math" panose="02040503050406030204" pitchFamily="18" charset="0"/>
                        <a:cs typeface="Times New Roman" panose="02020603050405020304" pitchFamily="18" charset="0"/>
                      </a:rPr>
                      <m:t>(</m:t>
                    </m:r>
                    <m:acc>
                      <m:accPr>
                        <m:chr m:val="̂"/>
                        <m:ctrlPr>
                          <a:rPr lang="en-US" sz="2400" b="0" i="1" smtClean="0">
                            <a:solidFill>
                              <a:schemeClr val="tx1"/>
                            </a:solidFill>
                            <a:latin typeface="Cambria Math" panose="02040503050406030204" pitchFamily="18"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1</m:t>
                            </m:r>
                          </m:sub>
                        </m:sSub>
                      </m:e>
                    </m:acc>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tells us something </a:t>
                </a:r>
                <a:r>
                  <a:rPr lang="en-US" sz="2400" dirty="0">
                    <a:cs typeface="Times New Roman" panose="02020603050405020304" pitchFamily="18" charset="0"/>
                  </a:rPr>
                  <a:t>about sampling distribution:</a:t>
                </a:r>
              </a:p>
              <a:p>
                <a:pPr lvl="1"/>
                <a:r>
                  <a:rPr lang="en-US" sz="2400" dirty="0">
                    <a:cs typeface="Times New Roman" panose="02020603050405020304" pitchFamily="18" charset="0"/>
                  </a:rPr>
                  <a:t>Range of plausible estimates, </a:t>
                </a:r>
              </a:p>
              <a:p>
                <a:pPr lvl="1"/>
                <a:r>
                  <a:rPr lang="en-US" sz="2400" dirty="0">
                    <a:cs typeface="Times New Roman" panose="02020603050405020304" pitchFamily="18" charset="0"/>
                  </a:rPr>
                  <a:t>Confidence intervals, </a:t>
                </a:r>
              </a:p>
              <a:p>
                <a:pPr lvl="1"/>
                <a:r>
                  <a:rPr lang="en-US" sz="2400" dirty="0">
                    <a:cs typeface="Times New Roman" panose="02020603050405020304" pitchFamily="18" charset="0"/>
                  </a:rPr>
                  <a:t>Statistical significance</a:t>
                </a:r>
              </a:p>
              <a:p>
                <a:pPr lvl="1"/>
                <a:r>
                  <a:rPr lang="en-US" sz="2400" dirty="0">
                    <a:cs typeface="Times New Roman" panose="02020603050405020304" pitchFamily="18" charset="0"/>
                  </a:rPr>
                  <a:t>Eliminating certain DGPs</a:t>
                </a:r>
                <a:endParaRPr lang="en-US" sz="2400"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2"/>
                <a:stretch>
                  <a:fillRect l="-454" t="-1305" r="-1491"/>
                </a:stretch>
              </a:blipFill>
            </p:spPr>
            <p:txBody>
              <a:bodyPr/>
              <a:lstStyle/>
              <a:p>
                <a:r>
                  <a:rPr lang="en-US">
                    <a:noFill/>
                  </a:rPr>
                  <a:t> </a:t>
                </a:r>
              </a:p>
            </p:txBody>
          </p:sp>
        </mc:Fallback>
      </mc:AlternateContent>
    </p:spTree>
    <p:extLst>
      <p:ext uri="{BB962C8B-B14F-4D97-AF65-F5344CB8AC3E}">
        <p14:creationId xmlns:p14="http://schemas.microsoft.com/office/powerpoint/2010/main" val="143886250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Standard Errors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Even after ensuring that the model is correctly specified, we need an idea of </a:t>
                </a:r>
                <a:r>
                  <a:rPr lang="en-US" sz="2400" b="1" dirty="0">
                    <a:solidFill>
                      <a:schemeClr val="accent2">
                        <a:lumMod val="75000"/>
                      </a:schemeClr>
                    </a:solidFill>
                    <a:cs typeface="Times New Roman" panose="02020603050405020304" pitchFamily="18" charset="0"/>
                  </a:rPr>
                  <a:t>how precise </a:t>
                </a:r>
                <a:r>
                  <a:rPr lang="en-US" sz="2400" dirty="0">
                    <a:cs typeface="Times New Roman" panose="02020603050405020304" pitchFamily="18" charset="0"/>
                  </a:rPr>
                  <a:t>our estimates are</a:t>
                </a:r>
              </a:p>
              <a:p>
                <a:r>
                  <a:rPr lang="en-US" sz="2400" dirty="0">
                    <a:solidFill>
                      <a:schemeClr val="tx1"/>
                    </a:solidFill>
                    <a:cs typeface="Times New Roman" panose="02020603050405020304" pitchFamily="18" charset="0"/>
                  </a:rPr>
                  <a:t>Recall that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𝑠𝑒</m:t>
                    </m:r>
                    <m:r>
                      <a:rPr lang="en-US" sz="2400" b="0" i="1" smtClean="0">
                        <a:solidFill>
                          <a:schemeClr val="tx1"/>
                        </a:solidFill>
                        <a:latin typeface="Cambria Math" panose="02040503050406030204" pitchFamily="18" charset="0"/>
                        <a:cs typeface="Times New Roman" panose="02020603050405020304" pitchFamily="18" charset="0"/>
                      </a:rPr>
                      <m:t>(</m:t>
                    </m:r>
                    <m:acc>
                      <m:accPr>
                        <m:chr m:val="̂"/>
                        <m:ctrlPr>
                          <a:rPr lang="en-US" sz="2400" b="0" i="1" smtClean="0">
                            <a:solidFill>
                              <a:schemeClr val="tx1"/>
                            </a:solidFill>
                            <a:latin typeface="Cambria Math" panose="02040503050406030204" pitchFamily="18"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1</m:t>
                            </m:r>
                          </m:sub>
                        </m:sSub>
                      </m:e>
                    </m:acc>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tells us something </a:t>
                </a:r>
                <a:r>
                  <a:rPr lang="en-US" sz="2400" dirty="0">
                    <a:cs typeface="Times New Roman" panose="02020603050405020304" pitchFamily="18" charset="0"/>
                  </a:rPr>
                  <a:t>about sampling distribution:</a:t>
                </a:r>
              </a:p>
              <a:p>
                <a:pPr lvl="1"/>
                <a:r>
                  <a:rPr lang="en-US" sz="2400" dirty="0">
                    <a:cs typeface="Times New Roman" panose="02020603050405020304" pitchFamily="18" charset="0"/>
                  </a:rPr>
                  <a:t>Range of plausible estimates, </a:t>
                </a:r>
              </a:p>
              <a:p>
                <a:pPr lvl="1"/>
                <a:r>
                  <a:rPr lang="en-US" sz="2400" dirty="0">
                    <a:cs typeface="Times New Roman" panose="02020603050405020304" pitchFamily="18" charset="0"/>
                  </a:rPr>
                  <a:t>Confidence intervals, </a:t>
                </a:r>
              </a:p>
              <a:p>
                <a:pPr lvl="1"/>
                <a:r>
                  <a:rPr lang="en-US" sz="2400" dirty="0">
                    <a:cs typeface="Times New Roman" panose="02020603050405020304" pitchFamily="18" charset="0"/>
                  </a:rPr>
                  <a:t>Statistical significance</a:t>
                </a:r>
              </a:p>
              <a:p>
                <a:pPr lvl="1"/>
                <a:r>
                  <a:rPr lang="en-US" sz="2400" dirty="0">
                    <a:cs typeface="Times New Roman" panose="02020603050405020304" pitchFamily="18" charset="0"/>
                  </a:rPr>
                  <a:t>Eliminating certain DGPs</a:t>
                </a:r>
              </a:p>
              <a:p>
                <a:r>
                  <a:rPr lang="en-US" sz="2600" dirty="0">
                    <a:solidFill>
                      <a:schemeClr val="accent2">
                        <a:lumMod val="75000"/>
                      </a:schemeClr>
                    </a:solidFill>
                    <a:cs typeface="Times New Roman" panose="02020603050405020304" pitchFamily="18" charset="0"/>
                  </a:rPr>
                  <a:t>But the assumptions we made about </a:t>
                </a:r>
                <a14:m>
                  <m:oMath xmlns:m="http://schemas.openxmlformats.org/officeDocument/2006/math">
                    <m:r>
                      <a:rPr lang="en-US" sz="2600" b="0" i="1" smtClean="0">
                        <a:solidFill>
                          <a:schemeClr val="accent2">
                            <a:lumMod val="75000"/>
                          </a:schemeClr>
                        </a:solidFill>
                        <a:latin typeface="Cambria Math" panose="02040503050406030204" pitchFamily="18" charset="0"/>
                        <a:cs typeface="Times New Roman" panose="02020603050405020304" pitchFamily="18" charset="0"/>
                      </a:rPr>
                      <m:t>𝜀</m:t>
                    </m:r>
                  </m:oMath>
                </a14:m>
                <a:r>
                  <a:rPr lang="en-US" sz="2600" dirty="0">
                    <a:solidFill>
                      <a:schemeClr val="accent2">
                        <a:lumMod val="75000"/>
                      </a:schemeClr>
                    </a:solidFill>
                    <a:cs typeface="Times New Roman" panose="02020603050405020304" pitchFamily="18" charset="0"/>
                  </a:rPr>
                  <a:t> to get </a:t>
                </a:r>
                <a14:m>
                  <m:oMath xmlns:m="http://schemas.openxmlformats.org/officeDocument/2006/math">
                    <m:r>
                      <a:rPr lang="en-US" sz="2600" b="0" i="1" smtClean="0">
                        <a:solidFill>
                          <a:schemeClr val="accent2">
                            <a:lumMod val="75000"/>
                          </a:schemeClr>
                        </a:solidFill>
                        <a:latin typeface="Cambria Math" panose="02040503050406030204" pitchFamily="18" charset="0"/>
                        <a:cs typeface="Times New Roman" panose="02020603050405020304" pitchFamily="18" charset="0"/>
                      </a:rPr>
                      <m:t>𝑠𝑒</m:t>
                    </m:r>
                    <m:r>
                      <a:rPr lang="en-US" sz="2600" b="0" i="1" smtClean="0">
                        <a:solidFill>
                          <a:schemeClr val="accent2">
                            <a:lumMod val="75000"/>
                          </a:schemeClr>
                        </a:solidFill>
                        <a:latin typeface="Cambria Math" panose="02040503050406030204" pitchFamily="18" charset="0"/>
                        <a:cs typeface="Times New Roman" panose="02020603050405020304" pitchFamily="18" charset="0"/>
                      </a:rPr>
                      <m:t>(</m:t>
                    </m:r>
                    <m:acc>
                      <m:accPr>
                        <m:chr m:val="̂"/>
                        <m:ctrlPr>
                          <a:rPr lang="en-US" sz="2600" b="0"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6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6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6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600" b="0" i="1" smtClean="0">
                            <a:solidFill>
                              <a:schemeClr val="accent2">
                                <a:lumMod val="75000"/>
                              </a:schemeClr>
                            </a:solidFill>
                            <a:latin typeface="Cambria Math" panose="02040503050406030204" pitchFamily="18" charset="0"/>
                            <a:cs typeface="Times New Roman" panose="02020603050405020304" pitchFamily="18" charset="0"/>
                          </a:rPr>
                          <m:t>)</m:t>
                        </m:r>
                      </m:e>
                    </m:acc>
                  </m:oMath>
                </a14:m>
                <a:r>
                  <a:rPr lang="en-US" sz="2600" dirty="0">
                    <a:solidFill>
                      <a:schemeClr val="accent2">
                        <a:lumMod val="75000"/>
                      </a:schemeClr>
                    </a:solidFill>
                    <a:cs typeface="Times New Roman" panose="02020603050405020304" pitchFamily="18" charset="0"/>
                  </a:rPr>
                  <a:t> aren’t necessarily good ones!</a:t>
                </a:r>
              </a:p>
              <a:p>
                <a:pPr lvl="1"/>
                <a:r>
                  <a:rPr lang="en-US" sz="2400" dirty="0">
                    <a:solidFill>
                      <a:schemeClr val="tx1"/>
                    </a:solidFill>
                    <a:cs typeface="Times New Roman" panose="02020603050405020304" pitchFamily="18" charset="0"/>
                  </a:rPr>
                  <a:t>Key assumption: </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𝜀</m:t>
                        </m:r>
                      </m:e>
                      <m:sub>
                        <m:r>
                          <a:rPr lang="en-US" sz="2400" b="0" i="1" smtClean="0">
                            <a:solidFill>
                              <a:schemeClr val="tx1"/>
                            </a:solidFill>
                            <a:latin typeface="Cambria Math" panose="02040503050406030204" pitchFamily="18" charset="0"/>
                            <a:cs typeface="Times New Roman" panose="02020603050405020304" pitchFamily="18" charset="0"/>
                          </a:rPr>
                          <m:t>𝑖</m:t>
                        </m:r>
                      </m:sub>
                    </m:sSub>
                  </m:oMath>
                </a14:m>
                <a:r>
                  <a:rPr lang="en-US" sz="2400" dirty="0">
                    <a:solidFill>
                      <a:schemeClr val="tx1"/>
                    </a:solidFill>
                    <a:cs typeface="Times New Roman" panose="02020603050405020304" pitchFamily="18" charset="0"/>
                  </a:rPr>
                  <a:t> is independent and identically distributed (</a:t>
                </a:r>
                <a:r>
                  <a:rPr lang="en-US" sz="2400" dirty="0" err="1">
                    <a:solidFill>
                      <a:schemeClr val="tx1"/>
                    </a:solidFill>
                    <a:cs typeface="Times New Roman" panose="02020603050405020304" pitchFamily="18" charset="0"/>
                  </a:rPr>
                  <a:t>i.i.d.</a:t>
                </a:r>
                <a:r>
                  <a:rPr lang="en-US" sz="2400" dirty="0">
                    <a:solidFill>
                      <a:schemeClr val="tx1"/>
                    </a:solidFill>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2"/>
                <a:stretch>
                  <a:fillRect l="-583" t="-1305" r="-1491"/>
                </a:stretch>
              </a:blipFill>
            </p:spPr>
            <p:txBody>
              <a:bodyPr/>
              <a:lstStyle/>
              <a:p>
                <a:r>
                  <a:rPr lang="en-US">
                    <a:noFill/>
                  </a:rPr>
                  <a:t> </a:t>
                </a:r>
              </a:p>
            </p:txBody>
          </p:sp>
        </mc:Fallback>
      </mc:AlternateContent>
    </p:spTree>
    <p:extLst>
      <p:ext uri="{BB962C8B-B14F-4D97-AF65-F5344CB8AC3E}">
        <p14:creationId xmlns:p14="http://schemas.microsoft.com/office/powerpoint/2010/main" val="19028378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rmAutofit/>
          </a:bodyPr>
          <a:lstStyle/>
          <a:p>
            <a:r>
              <a:rPr lang="en-US" sz="2200" b="1" dirty="0">
                <a:cs typeface="Times New Roman" panose="02020603050405020304" pitchFamily="18" charset="0"/>
              </a:rPr>
              <a:t>Autocorrelation: </a:t>
            </a:r>
            <a:r>
              <a:rPr lang="en-US" sz="2200" dirty="0">
                <a:cs typeface="Times New Roman" panose="02020603050405020304" pitchFamily="18" charset="0"/>
              </a:rPr>
              <a:t>“Shock” of today is correlated with “shock” from yesterday</a:t>
            </a:r>
            <a:endParaRPr lang="en-US" sz="2000" b="1" dirty="0">
              <a:solidFill>
                <a:schemeClr val="accent2">
                  <a:lumMod val="75000"/>
                </a:schemeClr>
              </a:solidFill>
              <a:cs typeface="Times New Roman" panose="02020603050405020304" pitchFamily="18" charset="0"/>
            </a:endParaRPr>
          </a:p>
          <a:p>
            <a:endParaRPr lang="en-US" sz="2200" b="1" dirty="0">
              <a:solidFill>
                <a:schemeClr val="accent2">
                  <a:lumMod val="75000"/>
                </a:schemeClr>
              </a:solidFill>
              <a:cs typeface="Times New Roman" panose="02020603050405020304" pitchFamily="18" charset="0"/>
            </a:endParaRPr>
          </a:p>
        </p:txBody>
      </p:sp>
      <p:pic>
        <p:nvPicPr>
          <p:cNvPr id="5" name="Picture 4">
            <a:extLst>
              <a:ext uri="{FF2B5EF4-FFF2-40B4-BE49-F238E27FC236}">
                <a16:creationId xmlns:a16="http://schemas.microsoft.com/office/drawing/2014/main" id="{52440A3C-273A-76F7-2DBE-11AF64E9D24B}"/>
              </a:ext>
            </a:extLst>
          </p:cNvPr>
          <p:cNvPicPr>
            <a:picLocks noChangeAspect="1"/>
          </p:cNvPicPr>
          <p:nvPr/>
        </p:nvPicPr>
        <p:blipFill>
          <a:blip r:embed="rId3"/>
          <a:stretch>
            <a:fillRect/>
          </a:stretch>
        </p:blipFill>
        <p:spPr>
          <a:xfrm>
            <a:off x="2171700" y="1447800"/>
            <a:ext cx="7315200" cy="5223924"/>
          </a:xfrm>
          <a:prstGeom prst="rect">
            <a:avLst/>
          </a:prstGeom>
        </p:spPr>
      </p:pic>
    </p:spTree>
    <p:extLst>
      <p:ext uri="{BB962C8B-B14F-4D97-AF65-F5344CB8AC3E}">
        <p14:creationId xmlns:p14="http://schemas.microsoft.com/office/powerpoint/2010/main" val="20435455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914400"/>
                <a:ext cx="9405791" cy="5141388"/>
              </a:xfrm>
            </p:spPr>
            <p:txBody>
              <a:bodyPr>
                <a:normAutofit/>
              </a:bodyPr>
              <a:lstStyle/>
              <a:p>
                <a:r>
                  <a:rPr lang="en-US" sz="2200" b="1" dirty="0">
                    <a:cs typeface="Times New Roman" panose="02020603050405020304" pitchFamily="18" charset="0"/>
                  </a:rPr>
                  <a:t>Heteroskedasticity: </a:t>
                </a:r>
                <a:r>
                  <a:rPr lang="en-US" sz="2200" dirty="0">
                    <a:cs typeface="Times New Roman" panose="02020603050405020304" pitchFamily="18" charset="0"/>
                  </a:rPr>
                  <a:t>Variance of distribution depends on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𝑥</m:t>
                    </m:r>
                  </m:oMath>
                </a14:m>
                <a:endParaRPr lang="en-US" sz="2000" b="1" dirty="0">
                  <a:solidFill>
                    <a:schemeClr val="accent2">
                      <a:lumMod val="75000"/>
                    </a:schemeClr>
                  </a:solidFill>
                  <a:cs typeface="Times New Roman" panose="02020603050405020304" pitchFamily="18" charset="0"/>
                </a:endParaRPr>
              </a:p>
              <a:p>
                <a:endParaRPr lang="en-US" sz="22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914400"/>
                <a:ext cx="9405791" cy="5141388"/>
              </a:xfrm>
              <a:blipFill>
                <a:blip r:embed="rId3"/>
                <a:stretch>
                  <a:fillRect l="-389" t="-106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175F513-51E1-ACE3-431F-D9C0482F566B}"/>
              </a:ext>
            </a:extLst>
          </p:cNvPr>
          <p:cNvPicPr>
            <a:picLocks noChangeAspect="1"/>
          </p:cNvPicPr>
          <p:nvPr/>
        </p:nvPicPr>
        <p:blipFill>
          <a:blip r:embed="rId4"/>
          <a:stretch>
            <a:fillRect/>
          </a:stretch>
        </p:blipFill>
        <p:spPr>
          <a:xfrm>
            <a:off x="2171700" y="1264777"/>
            <a:ext cx="7315200" cy="5136023"/>
          </a:xfrm>
          <a:prstGeom prst="rect">
            <a:avLst/>
          </a:prstGeom>
        </p:spPr>
      </p:pic>
    </p:spTree>
    <p:extLst>
      <p:ext uri="{BB962C8B-B14F-4D97-AF65-F5344CB8AC3E}">
        <p14:creationId xmlns:p14="http://schemas.microsoft.com/office/powerpoint/2010/main" val="151329651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b="1" dirty="0">
                    <a:cs typeface="Times New Roman" panose="02020603050405020304" pitchFamily="18" charset="0"/>
                  </a:rPr>
                  <a:t>Autocorrelation: </a:t>
                </a:r>
                <a:r>
                  <a:rPr lang="en-US" sz="2400" dirty="0">
                    <a:cs typeface="Times New Roman" panose="02020603050405020304" pitchFamily="18" charset="0"/>
                  </a:rPr>
                  <a:t>Today’s “shock” today is correlated with yesterday’s</a:t>
                </a:r>
              </a:p>
              <a:p>
                <a:r>
                  <a:rPr lang="en-US" sz="2400" b="1" dirty="0">
                    <a:cs typeface="Times New Roman" panose="02020603050405020304" pitchFamily="18" charset="0"/>
                  </a:rPr>
                  <a:t>Heteroskedasticity: </a:t>
                </a:r>
                <a:r>
                  <a:rPr lang="en-US" sz="2400" dirty="0">
                    <a:cs typeface="Times New Roman" panose="02020603050405020304" pitchFamily="18" charset="0"/>
                  </a:rPr>
                  <a:t>Variance of distribution depends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r>
                  <a:rPr lang="en-US" sz="2400" b="1" dirty="0">
                    <a:cs typeface="Times New Roman" panose="02020603050405020304" pitchFamily="18" charset="0"/>
                  </a:rPr>
                  <a:t>Others: </a:t>
                </a:r>
                <a:r>
                  <a:rPr lang="en-US" sz="2400" dirty="0">
                    <a:cs typeface="Times New Roman" panose="02020603050405020304" pitchFamily="18" charset="0"/>
                  </a:rPr>
                  <a:t>Correlation within groups, multiple testing, sampling errors, etc.</a:t>
                </a:r>
              </a:p>
              <a:p>
                <a:pPr marL="0" indent="0">
                  <a:buNone/>
                </a:pPr>
                <a:r>
                  <a:rPr lang="en-US" sz="2400" b="1" dirty="0">
                    <a:solidFill>
                      <a:schemeClr val="accent2">
                        <a:lumMod val="75000"/>
                      </a:schemeClr>
                    </a:solidFill>
                    <a:cs typeface="Times New Roman" panose="02020603050405020304" pitchFamily="18" charset="0"/>
                  </a:rPr>
                  <a:t>Failure of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𝜺</m:t>
                    </m:r>
                  </m:oMath>
                </a14:m>
                <a:r>
                  <a:rPr lang="en-US" sz="2400" b="1" dirty="0">
                    <a:solidFill>
                      <a:schemeClr val="accent2">
                        <a:lumMod val="75000"/>
                      </a:schemeClr>
                    </a:solidFill>
                    <a:cs typeface="Times New Roman" panose="02020603050405020304" pitchFamily="18" charset="0"/>
                  </a:rPr>
                  <a:t> to be </a:t>
                </a:r>
                <a:r>
                  <a:rPr lang="en-US" sz="2400" b="1" dirty="0" err="1">
                    <a:solidFill>
                      <a:schemeClr val="accent2">
                        <a:lumMod val="75000"/>
                      </a:schemeClr>
                    </a:solidFill>
                    <a:cs typeface="Times New Roman" panose="02020603050405020304" pitchFamily="18" charset="0"/>
                  </a:rPr>
                  <a:t>i.i.d.</a:t>
                </a:r>
                <a:r>
                  <a:rPr lang="en-US" sz="2400" b="1" dirty="0">
                    <a:solidFill>
                      <a:schemeClr val="accent2">
                        <a:lumMod val="75000"/>
                      </a:schemeClr>
                    </a:solidFill>
                    <a:cs typeface="Times New Roman" panose="02020603050405020304" pitchFamily="18" charset="0"/>
                  </a:rPr>
                  <a:t> means that </a:t>
                </a:r>
                <a14:m>
                  <m:oMath xmlns:m="http://schemas.openxmlformats.org/officeDocument/2006/math">
                    <m:r>
                      <a:rPr lang="en-US" sz="2400" b="1" i="0" smtClean="0">
                        <a:solidFill>
                          <a:schemeClr val="accent2">
                            <a:lumMod val="75000"/>
                          </a:schemeClr>
                        </a:solidFill>
                        <a:latin typeface="Cambria Math" panose="02040503050406030204" pitchFamily="18" charset="0"/>
                        <a:cs typeface="Times New Roman" panose="02020603050405020304" pitchFamily="18" charset="0"/>
                      </a:rPr>
                      <m:t>𝐬𝐞</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acc>
                          <m:accPr>
                            <m:chr m:val="̂"/>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sub>
                            </m:sSub>
                          </m:e>
                        </m:acc>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ad>
                      <m:radPr>
                        <m:degHide m:val="on"/>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radPr>
                      <m:deg/>
                      <m:e>
                        <m:f>
                          <m:f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fPr>
                          <m:num>
                            <m:sSup>
                              <m:sSup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𝝈</m:t>
                                </m:r>
                              </m:e>
                              <m:sup>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p>
                            </m:sSup>
                          </m:num>
                          <m:den>
                            <m:r>
                              <a:rPr lang="en-US" sz="2400" b="1" i="1" smtClean="0">
                                <a:solidFill>
                                  <a:schemeClr val="accent2">
                                    <a:lumMod val="75000"/>
                                  </a:schemeClr>
                                </a:solidFill>
                                <a:latin typeface="Cambria Math" panose="02040503050406030204" pitchFamily="18" charset="0"/>
                                <a:cs typeface="Times New Roman" panose="02020603050405020304" pitchFamily="18" charset="0"/>
                              </a:rPr>
                              <m:t>𝒗𝒂𝒓</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𝒏</m:t>
                            </m:r>
                          </m:den>
                        </m:f>
                      </m:e>
                    </m:rad>
                  </m:oMath>
                </a14:m>
                <a:r>
                  <a:rPr lang="en-US" sz="2400" b="1" dirty="0">
                    <a:solidFill>
                      <a:schemeClr val="accent2">
                        <a:lumMod val="75000"/>
                      </a:schemeClr>
                    </a:solidFill>
                    <a:cs typeface="Times New Roman" panose="02020603050405020304" pitchFamily="18" charset="0"/>
                  </a:rPr>
                  <a:t> </a:t>
                </a:r>
              </a:p>
              <a:p>
                <a:pPr marL="0" indent="0">
                  <a:buNone/>
                </a:pP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r="-648"/>
                </a:stretch>
              </a:blipFill>
            </p:spPr>
            <p:txBody>
              <a:bodyPr/>
              <a:lstStyle/>
              <a:p>
                <a:r>
                  <a:rPr lang="en-US">
                    <a:noFill/>
                  </a:rPr>
                  <a:t> </a:t>
                </a:r>
              </a:p>
            </p:txBody>
          </p:sp>
        </mc:Fallback>
      </mc:AlternateContent>
    </p:spTree>
    <p:extLst>
      <p:ext uri="{BB962C8B-B14F-4D97-AF65-F5344CB8AC3E}">
        <p14:creationId xmlns:p14="http://schemas.microsoft.com/office/powerpoint/2010/main" val="421703496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982201" cy="5141388"/>
              </a:xfrm>
            </p:spPr>
            <p:txBody>
              <a:bodyPr>
                <a:normAutofit/>
              </a:bodyPr>
              <a:lstStyle/>
              <a:p>
                <a:r>
                  <a:rPr lang="en-US" sz="2400" b="1" dirty="0">
                    <a:cs typeface="Times New Roman" panose="02020603050405020304" pitchFamily="18" charset="0"/>
                  </a:rPr>
                  <a:t>Autocorrelation: </a:t>
                </a:r>
                <a:r>
                  <a:rPr lang="en-US" sz="2400" dirty="0">
                    <a:cs typeface="Times New Roman" panose="02020603050405020304" pitchFamily="18" charset="0"/>
                  </a:rPr>
                  <a:t>Today’s “shock” today is correlated with yesterday’s</a:t>
                </a:r>
              </a:p>
              <a:p>
                <a:pPr lvl="1"/>
                <a:r>
                  <a:rPr lang="en-US" sz="2400" dirty="0">
                    <a:solidFill>
                      <a:schemeClr val="accent3">
                        <a:lumMod val="75000"/>
                      </a:schemeClr>
                    </a:solidFill>
                    <a:cs typeface="Times New Roman" panose="02020603050405020304" pitchFamily="18" charset="0"/>
                  </a:rPr>
                  <a:t>Heteroskedasticity- and autocorrelation-consistent (HAC) standard errors</a:t>
                </a:r>
              </a:p>
              <a:p>
                <a:pPr lvl="1"/>
                <a:r>
                  <a:rPr lang="en-US" sz="2400" dirty="0">
                    <a:solidFill>
                      <a:schemeClr val="accent3">
                        <a:lumMod val="75000"/>
                      </a:schemeClr>
                    </a:solidFill>
                    <a:cs typeface="Times New Roman" panose="02020603050405020304" pitchFamily="18" charset="0"/>
                  </a:rPr>
                  <a:t>Newey-West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based on lagged variable outcomes</a:t>
                </a:r>
              </a:p>
              <a:p>
                <a:r>
                  <a:rPr lang="en-US" sz="2400" b="1" dirty="0">
                    <a:cs typeface="Times New Roman" panose="02020603050405020304" pitchFamily="18" charset="0"/>
                  </a:rPr>
                  <a:t>Heteroskedasticity: </a:t>
                </a:r>
                <a:r>
                  <a:rPr lang="en-US" sz="2400" dirty="0">
                    <a:cs typeface="Times New Roman" panose="02020603050405020304" pitchFamily="18" charset="0"/>
                  </a:rPr>
                  <a:t>Variance of distribution depends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r>
                  <a:rPr lang="en-US" sz="2400" b="1" dirty="0">
                    <a:cs typeface="Times New Roman" panose="02020603050405020304" pitchFamily="18" charset="0"/>
                  </a:rPr>
                  <a:t>Others: </a:t>
                </a:r>
                <a:r>
                  <a:rPr lang="en-US" sz="2400" dirty="0">
                    <a:cs typeface="Times New Roman" panose="02020603050405020304" pitchFamily="18" charset="0"/>
                  </a:rPr>
                  <a:t>Correlation within groups, multiple testing, sampling errors, etc.</a:t>
                </a:r>
              </a:p>
              <a:p>
                <a:pPr marL="0" indent="0">
                  <a:buNone/>
                </a:pPr>
                <a:r>
                  <a:rPr lang="en-US" sz="2400" b="1" dirty="0">
                    <a:solidFill>
                      <a:schemeClr val="accent2">
                        <a:lumMod val="75000"/>
                      </a:schemeClr>
                    </a:solidFill>
                    <a:cs typeface="Times New Roman" panose="02020603050405020304" pitchFamily="18" charset="0"/>
                  </a:rPr>
                  <a:t>Failure of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𝜺</m:t>
                    </m:r>
                  </m:oMath>
                </a14:m>
                <a:r>
                  <a:rPr lang="en-US" sz="2400" b="1" dirty="0">
                    <a:solidFill>
                      <a:schemeClr val="accent2">
                        <a:lumMod val="75000"/>
                      </a:schemeClr>
                    </a:solidFill>
                    <a:cs typeface="Times New Roman" panose="02020603050405020304" pitchFamily="18" charset="0"/>
                  </a:rPr>
                  <a:t> to be </a:t>
                </a:r>
                <a:r>
                  <a:rPr lang="en-US" sz="2400" b="1" dirty="0" err="1">
                    <a:solidFill>
                      <a:schemeClr val="accent2">
                        <a:lumMod val="75000"/>
                      </a:schemeClr>
                    </a:solidFill>
                    <a:cs typeface="Times New Roman" panose="02020603050405020304" pitchFamily="18" charset="0"/>
                  </a:rPr>
                  <a:t>i.i.d.</a:t>
                </a:r>
                <a:r>
                  <a:rPr lang="en-US" sz="2400" b="1" dirty="0">
                    <a:solidFill>
                      <a:schemeClr val="accent2">
                        <a:lumMod val="75000"/>
                      </a:schemeClr>
                    </a:solidFill>
                    <a:cs typeface="Times New Roman" panose="02020603050405020304" pitchFamily="18" charset="0"/>
                  </a:rPr>
                  <a:t> means that </a:t>
                </a:r>
                <a14:m>
                  <m:oMath xmlns:m="http://schemas.openxmlformats.org/officeDocument/2006/math">
                    <m:r>
                      <a:rPr lang="en-US" sz="2400" b="1" i="0" smtClean="0">
                        <a:solidFill>
                          <a:schemeClr val="accent2">
                            <a:lumMod val="75000"/>
                          </a:schemeClr>
                        </a:solidFill>
                        <a:latin typeface="Cambria Math" panose="02040503050406030204" pitchFamily="18" charset="0"/>
                        <a:cs typeface="Times New Roman" panose="02020603050405020304" pitchFamily="18" charset="0"/>
                      </a:rPr>
                      <m:t>𝐬𝐞</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acc>
                          <m:accPr>
                            <m:chr m:val="̂"/>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sub>
                            </m:sSub>
                          </m:e>
                        </m:acc>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ad>
                      <m:radPr>
                        <m:degHide m:val="on"/>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radPr>
                      <m:deg/>
                      <m:e>
                        <m:f>
                          <m:f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fPr>
                          <m:num>
                            <m:sSup>
                              <m:sSup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𝝈</m:t>
                                </m:r>
                              </m:e>
                              <m:sup>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p>
                            </m:sSup>
                          </m:num>
                          <m:den>
                            <m:r>
                              <a:rPr lang="en-US" sz="2400" b="1" i="1" smtClean="0">
                                <a:solidFill>
                                  <a:schemeClr val="accent2">
                                    <a:lumMod val="75000"/>
                                  </a:schemeClr>
                                </a:solidFill>
                                <a:latin typeface="Cambria Math" panose="02040503050406030204" pitchFamily="18" charset="0"/>
                                <a:cs typeface="Times New Roman" panose="02020603050405020304" pitchFamily="18" charset="0"/>
                              </a:rPr>
                              <m:t>𝒗𝒂𝒓</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𝒏</m:t>
                            </m:r>
                          </m:den>
                        </m:f>
                      </m:e>
                    </m:rad>
                  </m:oMath>
                </a14:m>
                <a:r>
                  <a:rPr lang="en-US" sz="2400" b="1" dirty="0">
                    <a:solidFill>
                      <a:schemeClr val="accent2">
                        <a:lumMod val="75000"/>
                      </a:schemeClr>
                    </a:solidFill>
                    <a:cs typeface="Times New Roman" panose="02020603050405020304" pitchFamily="18" charset="0"/>
                  </a:rPr>
                  <a:t> </a:t>
                </a:r>
              </a:p>
              <a:p>
                <a:pPr marL="0" indent="0">
                  <a:buNone/>
                </a:pP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982201" cy="5141388"/>
              </a:xfrm>
              <a:blipFill>
                <a:blip r:embed="rId2"/>
                <a:stretch>
                  <a:fillRect l="-916" t="-1305"/>
                </a:stretch>
              </a:blipFill>
            </p:spPr>
            <p:txBody>
              <a:bodyPr/>
              <a:lstStyle/>
              <a:p>
                <a:r>
                  <a:rPr lang="en-US">
                    <a:noFill/>
                  </a:rPr>
                  <a:t> </a:t>
                </a:r>
              </a:p>
            </p:txBody>
          </p:sp>
        </mc:Fallback>
      </mc:AlternateContent>
    </p:spTree>
    <p:extLst>
      <p:ext uri="{BB962C8B-B14F-4D97-AF65-F5344CB8AC3E}">
        <p14:creationId xmlns:p14="http://schemas.microsoft.com/office/powerpoint/2010/main" val="211753758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982201" cy="5141388"/>
              </a:xfrm>
            </p:spPr>
            <p:txBody>
              <a:bodyPr>
                <a:noAutofit/>
              </a:bodyPr>
              <a:lstStyle/>
              <a:p>
                <a:r>
                  <a:rPr lang="en-US" sz="2400" b="1" dirty="0">
                    <a:cs typeface="Times New Roman" panose="02020603050405020304" pitchFamily="18" charset="0"/>
                  </a:rPr>
                  <a:t>Autocorrelation: </a:t>
                </a:r>
                <a:r>
                  <a:rPr lang="en-US" sz="2400" dirty="0">
                    <a:cs typeface="Times New Roman" panose="02020603050405020304" pitchFamily="18" charset="0"/>
                  </a:rPr>
                  <a:t>Today’s “shock” today is correlated with yesterday’s</a:t>
                </a:r>
              </a:p>
              <a:p>
                <a:pPr lvl="1"/>
                <a:r>
                  <a:rPr lang="en-US" sz="2400" dirty="0">
                    <a:solidFill>
                      <a:schemeClr val="accent3">
                        <a:lumMod val="75000"/>
                      </a:schemeClr>
                    </a:solidFill>
                    <a:cs typeface="Times New Roman" panose="02020603050405020304" pitchFamily="18" charset="0"/>
                  </a:rPr>
                  <a:t>Heteroskedasticity- and autocorrelation-consistent (HAC) standard errors</a:t>
                </a:r>
              </a:p>
              <a:p>
                <a:pPr lvl="1"/>
                <a:r>
                  <a:rPr lang="en-US" sz="2400" dirty="0">
                    <a:solidFill>
                      <a:schemeClr val="accent3">
                        <a:lumMod val="75000"/>
                      </a:schemeClr>
                    </a:solidFill>
                    <a:cs typeface="Times New Roman" panose="02020603050405020304" pitchFamily="18" charset="0"/>
                  </a:rPr>
                  <a:t>Newey-West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based on lagged variable outcomes</a:t>
                </a:r>
              </a:p>
              <a:p>
                <a:r>
                  <a:rPr lang="en-US" sz="2400" b="1" dirty="0">
                    <a:cs typeface="Times New Roman" panose="02020603050405020304" pitchFamily="18" charset="0"/>
                  </a:rPr>
                  <a:t>Heteroskedasticity: </a:t>
                </a:r>
                <a:r>
                  <a:rPr lang="en-US" sz="2400" dirty="0">
                    <a:cs typeface="Times New Roman" panose="02020603050405020304" pitchFamily="18" charset="0"/>
                  </a:rPr>
                  <a:t>Variance of distribution depends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pPr lvl="1"/>
                <a:r>
                  <a:rPr lang="en-US" sz="2400" dirty="0">
                    <a:solidFill>
                      <a:schemeClr val="accent3">
                        <a:lumMod val="75000"/>
                      </a:schemeClr>
                    </a:solidFill>
                    <a:cs typeface="Times New Roman" panose="02020603050405020304" pitchFamily="18" charset="0"/>
                  </a:rPr>
                  <a:t>Heteroskedasticity-robust sandwich estimators</a:t>
                </a:r>
              </a:p>
              <a:p>
                <a:pPr lvl="1"/>
                <a:r>
                  <a:rPr lang="en-US" sz="2400" dirty="0">
                    <a:solidFill>
                      <a:schemeClr val="accent3">
                        <a:lumMod val="75000"/>
                      </a:schemeClr>
                    </a:solidFill>
                    <a:cs typeface="Times New Roman" panose="02020603050405020304" pitchFamily="18" charset="0"/>
                  </a:rPr>
                  <a:t>Huber-White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with weights for observations with large residuals </a:t>
                </a:r>
              </a:p>
              <a:p>
                <a:r>
                  <a:rPr lang="en-US" sz="2400" b="1" dirty="0">
                    <a:cs typeface="Times New Roman" panose="02020603050405020304" pitchFamily="18" charset="0"/>
                  </a:rPr>
                  <a:t>Others: </a:t>
                </a:r>
                <a:r>
                  <a:rPr lang="en-US" sz="2400" dirty="0">
                    <a:cs typeface="Times New Roman" panose="02020603050405020304" pitchFamily="18" charset="0"/>
                  </a:rPr>
                  <a:t>Correlation within groups, multiple testing, sampling errors</a:t>
                </a:r>
              </a:p>
              <a:p>
                <a:pPr lvl="1"/>
                <a:endParaRPr lang="en-US" sz="2400" dirty="0">
                  <a:cs typeface="Times New Roman" panose="02020603050405020304" pitchFamily="18" charset="0"/>
                </a:endParaRPr>
              </a:p>
              <a:p>
                <a:pPr marL="0" indent="0">
                  <a:buNone/>
                </a:pPr>
                <a:r>
                  <a:rPr lang="en-US" sz="2400" b="1" dirty="0">
                    <a:solidFill>
                      <a:schemeClr val="accent2">
                        <a:lumMod val="75000"/>
                      </a:schemeClr>
                    </a:solidFill>
                    <a:cs typeface="Times New Roman" panose="02020603050405020304" pitchFamily="18" charset="0"/>
                  </a:rPr>
                  <a:t>Failure of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𝜺</m:t>
                    </m:r>
                  </m:oMath>
                </a14:m>
                <a:r>
                  <a:rPr lang="en-US" sz="2400" b="1" dirty="0">
                    <a:solidFill>
                      <a:schemeClr val="accent2">
                        <a:lumMod val="75000"/>
                      </a:schemeClr>
                    </a:solidFill>
                    <a:cs typeface="Times New Roman" panose="02020603050405020304" pitchFamily="18" charset="0"/>
                  </a:rPr>
                  <a:t> to be </a:t>
                </a:r>
                <a:r>
                  <a:rPr lang="en-US" sz="2400" b="1" dirty="0" err="1">
                    <a:solidFill>
                      <a:schemeClr val="accent2">
                        <a:lumMod val="75000"/>
                      </a:schemeClr>
                    </a:solidFill>
                    <a:cs typeface="Times New Roman" panose="02020603050405020304" pitchFamily="18" charset="0"/>
                  </a:rPr>
                  <a:t>i.i.d.</a:t>
                </a:r>
                <a:r>
                  <a:rPr lang="en-US" sz="2400" b="1" dirty="0">
                    <a:solidFill>
                      <a:schemeClr val="accent2">
                        <a:lumMod val="75000"/>
                      </a:schemeClr>
                    </a:solidFill>
                    <a:cs typeface="Times New Roman" panose="02020603050405020304" pitchFamily="18" charset="0"/>
                  </a:rPr>
                  <a:t> means that </a:t>
                </a:r>
                <a14:m>
                  <m:oMath xmlns:m="http://schemas.openxmlformats.org/officeDocument/2006/math">
                    <m:r>
                      <a:rPr lang="en-US" sz="2400" b="1" i="0" smtClean="0">
                        <a:solidFill>
                          <a:schemeClr val="accent2">
                            <a:lumMod val="75000"/>
                          </a:schemeClr>
                        </a:solidFill>
                        <a:latin typeface="Cambria Math" panose="02040503050406030204" pitchFamily="18" charset="0"/>
                        <a:cs typeface="Times New Roman" panose="02020603050405020304" pitchFamily="18" charset="0"/>
                      </a:rPr>
                      <m:t>𝐬𝐞</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acc>
                          <m:accPr>
                            <m:chr m:val="̂"/>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sub>
                            </m:sSub>
                          </m:e>
                        </m:acc>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ad>
                      <m:radPr>
                        <m:degHide m:val="on"/>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radPr>
                      <m:deg/>
                      <m:e>
                        <m:f>
                          <m:f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fPr>
                          <m:num>
                            <m:sSup>
                              <m:sSup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𝝈</m:t>
                                </m:r>
                              </m:e>
                              <m:sup>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p>
                            </m:sSup>
                          </m:num>
                          <m:den>
                            <m:r>
                              <a:rPr lang="en-US" sz="2400" b="1" i="1" smtClean="0">
                                <a:solidFill>
                                  <a:schemeClr val="accent2">
                                    <a:lumMod val="75000"/>
                                  </a:schemeClr>
                                </a:solidFill>
                                <a:latin typeface="Cambria Math" panose="02040503050406030204" pitchFamily="18" charset="0"/>
                                <a:cs typeface="Times New Roman" panose="02020603050405020304" pitchFamily="18" charset="0"/>
                              </a:rPr>
                              <m:t>𝒗𝒂𝒓</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𝒏</m:t>
                            </m:r>
                          </m:den>
                        </m:f>
                      </m:e>
                    </m:rad>
                  </m:oMath>
                </a14:m>
                <a:r>
                  <a:rPr lang="en-US" sz="2400" b="1" dirty="0">
                    <a:solidFill>
                      <a:schemeClr val="accent2">
                        <a:lumMod val="75000"/>
                      </a:schemeClr>
                    </a:solidFill>
                    <a:cs typeface="Times New Roman" panose="02020603050405020304" pitchFamily="18" charset="0"/>
                  </a:rPr>
                  <a:t> </a:t>
                </a:r>
              </a:p>
              <a:p>
                <a:pPr marL="0" indent="0">
                  <a:buNone/>
                </a:pP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982201" cy="5141388"/>
              </a:xfrm>
              <a:blipFill>
                <a:blip r:embed="rId2"/>
                <a:stretch>
                  <a:fillRect l="-916" t="-1305"/>
                </a:stretch>
              </a:blipFill>
            </p:spPr>
            <p:txBody>
              <a:bodyPr/>
              <a:lstStyle/>
              <a:p>
                <a:r>
                  <a:rPr lang="en-US">
                    <a:noFill/>
                  </a:rPr>
                  <a:t> </a:t>
                </a:r>
              </a:p>
            </p:txBody>
          </p:sp>
        </mc:Fallback>
      </mc:AlternateContent>
    </p:spTree>
    <p:extLst>
      <p:ext uri="{BB962C8B-B14F-4D97-AF65-F5344CB8AC3E}">
        <p14:creationId xmlns:p14="http://schemas.microsoft.com/office/powerpoint/2010/main" val="414080142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982201" cy="5141388"/>
              </a:xfrm>
            </p:spPr>
            <p:txBody>
              <a:bodyPr>
                <a:noAutofit/>
              </a:bodyPr>
              <a:lstStyle/>
              <a:p>
                <a:r>
                  <a:rPr lang="en-US" sz="2400" b="1" dirty="0">
                    <a:cs typeface="Times New Roman" panose="02020603050405020304" pitchFamily="18" charset="0"/>
                  </a:rPr>
                  <a:t>Autocorrelation: </a:t>
                </a:r>
                <a:r>
                  <a:rPr lang="en-US" sz="2400" dirty="0">
                    <a:cs typeface="Times New Roman" panose="02020603050405020304" pitchFamily="18" charset="0"/>
                  </a:rPr>
                  <a:t>Today’s “shock” today is correlated with yesterday’s</a:t>
                </a:r>
              </a:p>
              <a:p>
                <a:pPr lvl="1"/>
                <a:r>
                  <a:rPr lang="en-US" sz="2400" dirty="0">
                    <a:solidFill>
                      <a:schemeClr val="accent3">
                        <a:lumMod val="75000"/>
                      </a:schemeClr>
                    </a:solidFill>
                    <a:cs typeface="Times New Roman" panose="02020603050405020304" pitchFamily="18" charset="0"/>
                  </a:rPr>
                  <a:t>Heteroskedasticity- and autocorrelation-consistent (HAC) standard errors</a:t>
                </a:r>
              </a:p>
              <a:p>
                <a:pPr lvl="1"/>
                <a:r>
                  <a:rPr lang="en-US" sz="2400" dirty="0">
                    <a:solidFill>
                      <a:schemeClr val="accent3">
                        <a:lumMod val="75000"/>
                      </a:schemeClr>
                    </a:solidFill>
                    <a:cs typeface="Times New Roman" panose="02020603050405020304" pitchFamily="18" charset="0"/>
                  </a:rPr>
                  <a:t>Newey-West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based on lagged variable outcomes</a:t>
                </a:r>
              </a:p>
              <a:p>
                <a:r>
                  <a:rPr lang="en-US" sz="2400" b="1" dirty="0">
                    <a:cs typeface="Times New Roman" panose="02020603050405020304" pitchFamily="18" charset="0"/>
                  </a:rPr>
                  <a:t>Heteroskedasticity: </a:t>
                </a:r>
                <a:r>
                  <a:rPr lang="en-US" sz="2400" dirty="0">
                    <a:cs typeface="Times New Roman" panose="02020603050405020304" pitchFamily="18" charset="0"/>
                  </a:rPr>
                  <a:t>Variance of distribution depends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pPr lvl="1"/>
                <a:r>
                  <a:rPr lang="en-US" sz="2400" dirty="0">
                    <a:solidFill>
                      <a:schemeClr val="accent3">
                        <a:lumMod val="75000"/>
                      </a:schemeClr>
                    </a:solidFill>
                    <a:cs typeface="Times New Roman" panose="02020603050405020304" pitchFamily="18" charset="0"/>
                  </a:rPr>
                  <a:t>Heteroskedasticity-robust sandwich estimators</a:t>
                </a:r>
              </a:p>
              <a:p>
                <a:pPr lvl="1"/>
                <a:r>
                  <a:rPr lang="en-US" sz="2400" dirty="0">
                    <a:solidFill>
                      <a:schemeClr val="accent3">
                        <a:lumMod val="75000"/>
                      </a:schemeClr>
                    </a:solidFill>
                    <a:cs typeface="Times New Roman" panose="02020603050405020304" pitchFamily="18" charset="0"/>
                  </a:rPr>
                  <a:t>Huber-White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with weights for observations with large residuals </a:t>
                </a:r>
              </a:p>
              <a:p>
                <a:r>
                  <a:rPr lang="en-US" sz="2400" b="1" dirty="0">
                    <a:cs typeface="Times New Roman" panose="02020603050405020304" pitchFamily="18" charset="0"/>
                  </a:rPr>
                  <a:t>Others: </a:t>
                </a:r>
                <a:r>
                  <a:rPr lang="en-US" sz="2400" dirty="0">
                    <a:cs typeface="Times New Roman" panose="02020603050405020304" pitchFamily="18" charset="0"/>
                  </a:rPr>
                  <a:t>Correlation within groups, multiple testing, sampling errors</a:t>
                </a:r>
              </a:p>
              <a:p>
                <a:pPr lvl="1"/>
                <a:r>
                  <a:rPr lang="en-US" sz="2400" dirty="0">
                    <a:solidFill>
                      <a:schemeClr val="accent3">
                        <a:lumMod val="75000"/>
                      </a:schemeClr>
                    </a:solidFill>
                    <a:cs typeface="Times New Roman" panose="02020603050405020304" pitchFamily="18" charset="0"/>
                  </a:rPr>
                  <a:t>Clustered standard errors</a:t>
                </a:r>
              </a:p>
              <a:p>
                <a:pPr lvl="1"/>
                <a:r>
                  <a:rPr lang="en-US" sz="2400" dirty="0">
                    <a:solidFill>
                      <a:schemeClr val="accent3">
                        <a:lumMod val="75000"/>
                      </a:schemeClr>
                    </a:solidFill>
                    <a:cs typeface="Times New Roman" panose="02020603050405020304" pitchFamily="18" charset="0"/>
                  </a:rPr>
                  <a:t>Bootstrapped standard errors</a:t>
                </a:r>
              </a:p>
              <a:p>
                <a:pPr marL="0" indent="0">
                  <a:buNone/>
                </a:pPr>
                <a:r>
                  <a:rPr lang="en-US" sz="2400" b="1" dirty="0">
                    <a:solidFill>
                      <a:schemeClr val="accent2">
                        <a:lumMod val="75000"/>
                      </a:schemeClr>
                    </a:solidFill>
                    <a:cs typeface="Times New Roman" panose="02020603050405020304" pitchFamily="18" charset="0"/>
                  </a:rPr>
                  <a:t>Failure of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𝜺</m:t>
                    </m:r>
                  </m:oMath>
                </a14:m>
                <a:r>
                  <a:rPr lang="en-US" sz="2400" b="1" dirty="0">
                    <a:solidFill>
                      <a:schemeClr val="accent2">
                        <a:lumMod val="75000"/>
                      </a:schemeClr>
                    </a:solidFill>
                    <a:cs typeface="Times New Roman" panose="02020603050405020304" pitchFamily="18" charset="0"/>
                  </a:rPr>
                  <a:t> to be </a:t>
                </a:r>
                <a:r>
                  <a:rPr lang="en-US" sz="2400" b="1" dirty="0" err="1">
                    <a:solidFill>
                      <a:schemeClr val="accent2">
                        <a:lumMod val="75000"/>
                      </a:schemeClr>
                    </a:solidFill>
                    <a:cs typeface="Times New Roman" panose="02020603050405020304" pitchFamily="18" charset="0"/>
                  </a:rPr>
                  <a:t>i.i.d.</a:t>
                </a:r>
                <a:r>
                  <a:rPr lang="en-US" sz="2400" b="1" dirty="0">
                    <a:solidFill>
                      <a:schemeClr val="accent2">
                        <a:lumMod val="75000"/>
                      </a:schemeClr>
                    </a:solidFill>
                    <a:cs typeface="Times New Roman" panose="02020603050405020304" pitchFamily="18" charset="0"/>
                  </a:rPr>
                  <a:t> means that </a:t>
                </a:r>
                <a14:m>
                  <m:oMath xmlns:m="http://schemas.openxmlformats.org/officeDocument/2006/math">
                    <m:r>
                      <a:rPr lang="en-US" sz="2400" b="1" i="0" smtClean="0">
                        <a:solidFill>
                          <a:schemeClr val="accent2">
                            <a:lumMod val="75000"/>
                          </a:schemeClr>
                        </a:solidFill>
                        <a:latin typeface="Cambria Math" panose="02040503050406030204" pitchFamily="18" charset="0"/>
                        <a:cs typeface="Times New Roman" panose="02020603050405020304" pitchFamily="18" charset="0"/>
                      </a:rPr>
                      <m:t>𝐬𝐞</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acc>
                          <m:accPr>
                            <m:chr m:val="̂"/>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sub>
                            </m:sSub>
                          </m:e>
                        </m:acc>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ad>
                      <m:radPr>
                        <m:degHide m:val="on"/>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radPr>
                      <m:deg/>
                      <m:e>
                        <m:f>
                          <m:f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fPr>
                          <m:num>
                            <m:sSup>
                              <m:sSup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𝝈</m:t>
                                </m:r>
                              </m:e>
                              <m:sup>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p>
                            </m:sSup>
                          </m:num>
                          <m:den>
                            <m:r>
                              <a:rPr lang="en-US" sz="2400" b="1" i="1" smtClean="0">
                                <a:solidFill>
                                  <a:schemeClr val="accent2">
                                    <a:lumMod val="75000"/>
                                  </a:schemeClr>
                                </a:solidFill>
                                <a:latin typeface="Cambria Math" panose="02040503050406030204" pitchFamily="18" charset="0"/>
                                <a:cs typeface="Times New Roman" panose="02020603050405020304" pitchFamily="18" charset="0"/>
                              </a:rPr>
                              <m:t>𝒗𝒂𝒓</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𝒏</m:t>
                            </m:r>
                          </m:den>
                        </m:f>
                      </m:e>
                    </m:rad>
                  </m:oMath>
                </a14:m>
                <a:r>
                  <a:rPr lang="en-US" sz="2400" b="1" dirty="0">
                    <a:solidFill>
                      <a:schemeClr val="accent2">
                        <a:lumMod val="75000"/>
                      </a:schemeClr>
                    </a:solidFill>
                    <a:cs typeface="Times New Roman" panose="02020603050405020304" pitchFamily="18" charset="0"/>
                  </a:rPr>
                  <a:t> </a:t>
                </a:r>
              </a:p>
              <a:p>
                <a:pPr marL="0" indent="0">
                  <a:buNone/>
                </a:pP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982201" cy="5141388"/>
              </a:xfrm>
              <a:blipFill>
                <a:blip r:embed="rId3"/>
                <a:stretch>
                  <a:fillRect l="-916" t="-1305" b="-1898"/>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D2830C43-7212-AA86-1A84-520DDACAF3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49530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1424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Clustered Standard Errors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85802" y="1066800"/>
            <a:ext cx="10439400" cy="5141388"/>
          </a:xfrm>
        </p:spPr>
        <p:txBody>
          <a:bodyPr>
            <a:noAutofit/>
          </a:bodyPr>
          <a:lstStyle/>
          <a:p>
            <a:r>
              <a:rPr lang="en-US" sz="2400" dirty="0">
                <a:cs typeface="Times New Roman" panose="02020603050405020304" pitchFamily="18" charset="0"/>
              </a:rPr>
              <a:t>Errors might be correlated in a </a:t>
            </a:r>
            <a:r>
              <a:rPr lang="en-US" sz="2400" b="1" dirty="0">
                <a:solidFill>
                  <a:schemeClr val="accent2">
                    <a:lumMod val="75000"/>
                  </a:schemeClr>
                </a:solidFill>
                <a:cs typeface="Times New Roman" panose="02020603050405020304" pitchFamily="18" charset="0"/>
              </a:rPr>
              <a:t>hierarchical structure</a:t>
            </a:r>
          </a:p>
          <a:p>
            <a:pPr lvl="1"/>
            <a:r>
              <a:rPr lang="en-US" sz="2400" dirty="0">
                <a:solidFill>
                  <a:schemeClr val="tx1"/>
                </a:solidFill>
                <a:cs typeface="Times New Roman" panose="02020603050405020304" pitchFamily="18" charset="0"/>
              </a:rPr>
              <a:t>Example: effect of a health intervention across villages in rural area?</a:t>
            </a:r>
          </a:p>
          <a:p>
            <a:pPr lvl="1"/>
            <a:r>
              <a:rPr lang="en-US" sz="2400" dirty="0">
                <a:solidFill>
                  <a:schemeClr val="tx1"/>
                </a:solidFill>
                <a:cs typeface="Times New Roman" panose="02020603050405020304" pitchFamily="18" charset="0"/>
              </a:rPr>
              <a:t>Different village structures mean people in same village have similar “shocks”</a:t>
            </a:r>
          </a:p>
          <a:p>
            <a:pPr lvl="1"/>
            <a:r>
              <a:rPr lang="en-US" sz="2400" dirty="0">
                <a:solidFill>
                  <a:schemeClr val="tx1"/>
                </a:solidFill>
                <a:cs typeface="Times New Roman" panose="02020603050405020304" pitchFamily="18" charset="0"/>
              </a:rPr>
              <a:t>Errors might be correlated within villages</a:t>
            </a:r>
          </a:p>
          <a:p>
            <a:pPr marL="0" indent="0">
              <a:buNone/>
            </a:pPr>
            <a:endParaRPr lang="en-US" sz="2400" dirty="0">
              <a:cs typeface="Times New Roman" panose="02020603050405020304" pitchFamily="18" charset="0"/>
            </a:endParaRPr>
          </a:p>
        </p:txBody>
      </p:sp>
    </p:spTree>
    <p:extLst>
      <p:ext uri="{BB962C8B-B14F-4D97-AF65-F5344CB8AC3E}">
        <p14:creationId xmlns:p14="http://schemas.microsoft.com/office/powerpoint/2010/main" val="32428350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Clustered Standard Errors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2" y="1066800"/>
                <a:ext cx="10515598" cy="5141388"/>
              </a:xfrm>
            </p:spPr>
            <p:txBody>
              <a:bodyPr>
                <a:noAutofit/>
              </a:bodyPr>
              <a:lstStyle/>
              <a:p>
                <a:r>
                  <a:rPr lang="en-US" sz="2400" dirty="0">
                    <a:cs typeface="Times New Roman" panose="02020603050405020304" pitchFamily="18" charset="0"/>
                  </a:rPr>
                  <a:t>Errors might be correlated in a </a:t>
                </a:r>
                <a:r>
                  <a:rPr lang="en-US" sz="2400" b="1" dirty="0">
                    <a:solidFill>
                      <a:schemeClr val="accent2">
                        <a:lumMod val="75000"/>
                      </a:schemeClr>
                    </a:solidFill>
                    <a:cs typeface="Times New Roman" panose="02020603050405020304" pitchFamily="18" charset="0"/>
                  </a:rPr>
                  <a:t>hierarchical structure</a:t>
                </a:r>
              </a:p>
              <a:p>
                <a:pPr lvl="1"/>
                <a:r>
                  <a:rPr lang="en-US" sz="2400" dirty="0">
                    <a:solidFill>
                      <a:schemeClr val="tx1"/>
                    </a:solidFill>
                    <a:cs typeface="Times New Roman" panose="02020603050405020304" pitchFamily="18" charset="0"/>
                  </a:rPr>
                  <a:t>Example: effect of a health intervention across villages in rural area?</a:t>
                </a:r>
              </a:p>
              <a:p>
                <a:pPr lvl="1"/>
                <a:r>
                  <a:rPr lang="en-US" sz="2400" dirty="0">
                    <a:solidFill>
                      <a:schemeClr val="tx1"/>
                    </a:solidFill>
                    <a:cs typeface="Times New Roman" panose="02020603050405020304" pitchFamily="18" charset="0"/>
                  </a:rPr>
                  <a:t>Different village structures mean people in same village have similar “shocks”</a:t>
                </a:r>
              </a:p>
              <a:p>
                <a:pPr lvl="1"/>
                <a:r>
                  <a:rPr lang="en-US" sz="2400" dirty="0">
                    <a:solidFill>
                      <a:schemeClr val="tx1"/>
                    </a:solidFill>
                    <a:cs typeface="Times New Roman" panose="02020603050405020304" pitchFamily="18" charset="0"/>
                  </a:rPr>
                  <a:t>Errors might be correlated within villages</a:t>
                </a:r>
              </a:p>
              <a:p>
                <a:r>
                  <a:rPr lang="en-US" sz="2400" dirty="0">
                    <a:cs typeface="Times New Roman" panose="02020603050405020304" pitchFamily="18" charset="0"/>
                  </a:rPr>
                  <a:t>There is a </a:t>
                </a:r>
                <a:r>
                  <a:rPr lang="en-US" sz="2400" b="1" dirty="0">
                    <a:solidFill>
                      <a:schemeClr val="accent2">
                        <a:lumMod val="75000"/>
                      </a:schemeClr>
                    </a:solidFill>
                    <a:cs typeface="Times New Roman" panose="02020603050405020304" pitchFamily="18" charset="0"/>
                  </a:rPr>
                  <a:t>sandwich estimator </a:t>
                </a:r>
                <a:r>
                  <a:rPr lang="en-US" sz="2400" dirty="0">
                    <a:cs typeface="Times New Roman" panose="02020603050405020304" pitchFamily="18" charset="0"/>
                  </a:rPr>
                  <a:t>that lets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solidFill>
                      <a:schemeClr val="tx1"/>
                    </a:solidFill>
                    <a:cs typeface="Times New Roman" panose="02020603050405020304" pitchFamily="18" charset="0"/>
                  </a:rPr>
                  <a:t> interact w/ other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𝑋𝑠</m:t>
                    </m:r>
                  </m:oMath>
                </a14:m>
                <a:r>
                  <a:rPr lang="en-US" sz="2400" dirty="0">
                    <a:solidFill>
                      <a:schemeClr val="tx1"/>
                    </a:solidFill>
                    <a:cs typeface="Times New Roman" panose="02020603050405020304" pitchFamily="18" charset="0"/>
                  </a:rPr>
                  <a:t> </a:t>
                </a:r>
                <a:r>
                  <a:rPr lang="en-US" sz="2400" b="1" dirty="0">
                    <a:solidFill>
                      <a:schemeClr val="tx1"/>
                    </a:solidFill>
                    <a:cs typeface="Times New Roman" panose="02020603050405020304" pitchFamily="18" charset="0"/>
                  </a:rPr>
                  <a:t>in the same group</a:t>
                </a:r>
              </a:p>
              <a:p>
                <a:pPr lvl="1"/>
                <a:r>
                  <a:rPr lang="en-US" sz="2400" dirty="0">
                    <a:solidFill>
                      <a:schemeClr val="tx1"/>
                    </a:solidFill>
                    <a:cs typeface="Times New Roman" panose="02020603050405020304" pitchFamily="18" charset="0"/>
                  </a:rPr>
                  <a:t>Flexibly handles clustered standard errors!</a:t>
                </a:r>
              </a:p>
              <a:p>
                <a:pPr lvl="1"/>
                <a:r>
                  <a:rPr lang="en-US" sz="2400" dirty="0">
                    <a:solidFill>
                      <a:schemeClr val="tx1"/>
                    </a:solidFill>
                    <a:cs typeface="Times New Roman" panose="02020603050405020304" pitchFamily="18" charset="0"/>
                  </a:rPr>
                  <a:t>But need to be careful how you choose the clusters</a:t>
                </a:r>
              </a:p>
              <a:p>
                <a:pPr lvl="1"/>
                <a:r>
                  <a:rPr lang="en-US" sz="2400" dirty="0">
                    <a:solidFill>
                      <a:schemeClr val="tx1"/>
                    </a:solidFill>
                    <a:cs typeface="Times New Roman" panose="02020603050405020304" pitchFamily="18" charset="0"/>
                  </a:rPr>
                  <a:t>Good rule to remember: </a:t>
                </a:r>
                <a:r>
                  <a:rPr lang="en-US" sz="2400" b="1" dirty="0">
                    <a:solidFill>
                      <a:schemeClr val="accent2">
                        <a:lumMod val="75000"/>
                      </a:schemeClr>
                    </a:solidFill>
                    <a:cs typeface="Times New Roman" panose="02020603050405020304" pitchFamily="18" charset="0"/>
                  </a:rPr>
                  <a:t>cluster at the level of the treatment</a:t>
                </a:r>
                <a:endParaRPr lang="en-US" sz="2400" dirty="0">
                  <a:solidFill>
                    <a:schemeClr val="accent2">
                      <a:lumMod val="75000"/>
                    </a:schemeClr>
                  </a:solidFill>
                  <a:cs typeface="Times New Roman" panose="02020603050405020304" pitchFamily="18" charset="0"/>
                </a:endParaRPr>
              </a:p>
              <a:p>
                <a:pPr marL="0" indent="0">
                  <a:buNone/>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2" y="1066800"/>
                <a:ext cx="10515598" cy="5141388"/>
              </a:xfrm>
              <a:blipFill>
                <a:blip r:embed="rId3"/>
                <a:stretch>
                  <a:fillRect l="-464" t="-1305" r="-348"/>
                </a:stretch>
              </a:blipFill>
            </p:spPr>
            <p:txBody>
              <a:bodyPr/>
              <a:lstStyle/>
              <a:p>
                <a:r>
                  <a:rPr lang="en-US">
                    <a:noFill/>
                  </a:rPr>
                  <a:t> </a:t>
                </a:r>
              </a:p>
            </p:txBody>
          </p:sp>
        </mc:Fallback>
      </mc:AlternateContent>
      <p:pic>
        <p:nvPicPr>
          <p:cNvPr id="5" name="Picture 2" descr="RStudio - RStudio">
            <a:extLst>
              <a:ext uri="{FF2B5EF4-FFF2-40B4-BE49-F238E27FC236}">
                <a16:creationId xmlns:a16="http://schemas.microsoft.com/office/drawing/2014/main" id="{D75968E8-F958-1F4B-44C7-D087AD471E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49530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0364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0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0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0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0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000" i="1">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0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0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0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000" i="1">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000" i="1">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0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0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0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200" b="1" dirty="0">
                    <a:cs typeface="Times New Roman" panose="02020603050405020304" pitchFamily="18" charset="0"/>
                  </a:rPr>
                  <a:t>Assumptions: </a:t>
                </a:r>
              </a:p>
              <a:p>
                <a:pPr marL="457200" indent="-457200">
                  <a:buFont typeface="+mj-lt"/>
                  <a:buAutoNum type="arabicPeriod"/>
                </a:pPr>
                <a:r>
                  <a:rPr lang="en-US" sz="2200" b="0" dirty="0">
                    <a:cs typeface="Times New Roman" panose="02020603050405020304" pitchFamily="18" charset="0"/>
                  </a:rPr>
                  <a:t>Mean zero error: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𝔼</m:t>
                    </m:r>
                    <m:d>
                      <m:dPr>
                        <m:begChr m:val="["/>
                        <m:endChr m:val="]"/>
                        <m:ctrlPr>
                          <a:rPr lang="en-US" sz="22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d>
                    <m:r>
                      <a:rPr lang="en-US" sz="2200" b="0" i="1" smtClean="0">
                        <a:latin typeface="Cambria Math" panose="02040503050406030204" pitchFamily="18" charset="0"/>
                        <a:cs typeface="Times New Roman" panose="02020603050405020304" pitchFamily="18" charset="0"/>
                      </a:rPr>
                      <m:t>=0</m:t>
                    </m:r>
                  </m:oMath>
                </a14:m>
                <a:r>
                  <a:rPr lang="en-US" sz="2200" dirty="0">
                    <a:cs typeface="Times New Roman" panose="02020603050405020304" pitchFamily="18" charset="0"/>
                  </a:rPr>
                  <a:t>. This is </a:t>
                </a:r>
                <a:r>
                  <a:rPr lang="en-US" sz="2200" i="1" dirty="0">
                    <a:cs typeface="Times New Roman" panose="02020603050405020304" pitchFamily="18" charset="0"/>
                  </a:rPr>
                  <a:t>without loss of generality, given intercept. </a:t>
                </a:r>
              </a:p>
              <a:p>
                <a:pPr marL="457200" indent="-457200">
                  <a:buFont typeface="+mj-lt"/>
                  <a:buAutoNum type="arabicPeriod"/>
                </a:pPr>
                <a:r>
                  <a:rPr lang="en-US" sz="2200" dirty="0">
                    <a:cs typeface="Times New Roman" panose="02020603050405020304" pitchFamily="18" charset="0"/>
                  </a:rPr>
                  <a:t>Mean independence: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𝔼</m:t>
                    </m:r>
                    <m:d>
                      <m:dPr>
                        <m:begChr m:val="["/>
                        <m:endChr m:val="]"/>
                        <m:ctrlPr>
                          <a:rPr lang="en-US" sz="22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e>
                        <m:r>
                          <a:rPr lang="en-US" sz="2200" b="0" i="1" smtClean="0">
                            <a:latin typeface="Cambria Math" panose="02040503050406030204" pitchFamily="18" charset="0"/>
                            <a:cs typeface="Times New Roman" panose="02020603050405020304" pitchFamily="18" charset="0"/>
                          </a:rPr>
                          <m:t>𝑥</m:t>
                        </m:r>
                      </m:e>
                    </m:d>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𝔼</m:t>
                    </m:r>
                    <m:d>
                      <m:dPr>
                        <m:begChr m:val="["/>
                        <m:endChr m:val="]"/>
                        <m:ctrlPr>
                          <a:rPr lang="en-US" sz="22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d>
                    <m:r>
                      <a:rPr lang="en-US" sz="2200" b="0" i="1" smtClean="0">
                        <a:latin typeface="Cambria Math" panose="02040503050406030204" pitchFamily="18" charset="0"/>
                        <a:cs typeface="Times New Roman" panose="02020603050405020304" pitchFamily="18" charset="0"/>
                      </a:rPr>
                      <m:t>= 0</m:t>
                    </m:r>
                  </m:oMath>
                </a14:m>
                <a:r>
                  <a:rPr lang="en-US" sz="2200" dirty="0">
                    <a:cs typeface="Times New Roman" panose="02020603050405020304" pitchFamily="18" charset="0"/>
                  </a:rPr>
                  <a:t> for all values of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𝑥</m:t>
                    </m:r>
                  </m:oMath>
                </a14:m>
                <a:r>
                  <a:rPr lang="en-US" sz="2200" dirty="0">
                    <a:cs typeface="Times New Roman" panose="02020603050405020304" pitchFamily="18" charset="0"/>
                  </a:rPr>
                  <a:t>. </a:t>
                </a:r>
              </a:p>
              <a:p>
                <a:pPr lvl="1"/>
                <a:r>
                  <a:rPr lang="en-US" sz="2000" dirty="0">
                    <a:cs typeface="Times New Roman" panose="02020603050405020304" pitchFamily="18" charset="0"/>
                  </a:rPr>
                  <a:t>This is often a </a:t>
                </a:r>
                <a:r>
                  <a:rPr lang="en-US" sz="2000" b="1" dirty="0">
                    <a:cs typeface="Times New Roman" panose="02020603050405020304" pitchFamily="18" charset="0"/>
                  </a:rPr>
                  <a:t>critical assumption. </a:t>
                </a:r>
              </a:p>
              <a:p>
                <a:pPr lvl="1"/>
                <a:r>
                  <a:rPr lang="en-US" sz="2000" dirty="0">
                    <a:cs typeface="Times New Roman" panose="02020603050405020304" pitchFamily="18" charset="0"/>
                  </a:rPr>
                  <a:t>What does this mean in terms of our DAG framework? </a:t>
                </a:r>
              </a:p>
              <a:p>
                <a:pPr lvl="1"/>
                <a:r>
                  <a:rPr lang="en-US" sz="2000" dirty="0">
                    <a:cs typeface="Times New Roman" panose="02020603050405020304" pitchFamily="18" charset="0"/>
                  </a:rPr>
                  <a:t>Consequence: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𝔼</m:t>
                    </m:r>
                    <m:d>
                      <m:dPr>
                        <m:begChr m:val="["/>
                        <m:endChr m:val="]"/>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𝑦</m:t>
                        </m:r>
                      </m:e>
                      <m:e>
                        <m:r>
                          <a:rPr lang="en-US" sz="2000" b="0" i="1" smtClean="0">
                            <a:latin typeface="Cambria Math" panose="02040503050406030204" pitchFamily="18" charset="0"/>
                            <a:cs typeface="Times New Roman" panose="02020603050405020304" pitchFamily="18" charset="0"/>
                          </a:rPr>
                          <m:t>𝑥</m:t>
                        </m:r>
                      </m:e>
                    </m:d>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𝛽</m:t>
                        </m:r>
                      </m:e>
                      <m:sub>
                        <m:r>
                          <a:rPr lang="en-US" sz="2000" b="0" i="1" smtClean="0">
                            <a:latin typeface="Cambria Math" panose="02040503050406030204" pitchFamily="18" charset="0"/>
                            <a:cs typeface="Times New Roman" panose="02020603050405020304" pitchFamily="18" charset="0"/>
                          </a:rPr>
                          <m:t>0</m:t>
                        </m:r>
                      </m:sub>
                    </m:sSub>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𝛽</m:t>
                        </m:r>
                      </m:e>
                      <m:sub>
                        <m:r>
                          <a:rPr lang="en-US" sz="2000" b="0" i="1" smtClean="0">
                            <a:latin typeface="Cambria Math" panose="02040503050406030204" pitchFamily="18" charset="0"/>
                            <a:cs typeface="Times New Roman" panose="02020603050405020304" pitchFamily="18" charset="0"/>
                          </a:rPr>
                          <m:t>1</m:t>
                        </m:r>
                      </m:sub>
                    </m:sSub>
                    <m:r>
                      <a:rPr lang="en-US" sz="2000" b="0" i="1" smtClean="0">
                        <a:latin typeface="Cambria Math" panose="02040503050406030204" pitchFamily="18" charset="0"/>
                        <a:cs typeface="Times New Roman" panose="02020603050405020304" pitchFamily="18" charset="0"/>
                      </a:rPr>
                      <m:t>𝑥</m:t>
                    </m:r>
                    <m:r>
                      <a:rPr lang="en-US" sz="2000" b="0" i="1" smtClean="0">
                        <a:latin typeface="Cambria Math" panose="02040503050406030204" pitchFamily="18" charset="0"/>
                        <a:cs typeface="Times New Roman" panose="02020603050405020304" pitchFamily="18" charset="0"/>
                      </a:rPr>
                      <m:t>⇒</m:t>
                    </m:r>
                  </m:oMath>
                </a14:m>
                <a:r>
                  <a:rPr lang="en-US" sz="2000" dirty="0">
                    <a:cs typeface="Times New Roman" panose="02020603050405020304" pitchFamily="18" charset="0"/>
                  </a:rPr>
                  <a:t> </a:t>
                </a:r>
                <a:r>
                  <a:rPr lang="en-US" sz="2000" b="1" dirty="0">
                    <a:cs typeface="Times New Roman" panose="02020603050405020304" pitchFamily="18" charset="0"/>
                  </a:rPr>
                  <a:t>causal framework!</a:t>
                </a:r>
                <a:r>
                  <a:rPr lang="en-US" sz="2000" dirty="0">
                    <a:cs typeface="Times New Roman" panose="02020603050405020304" pitchFamily="18" charset="0"/>
                  </a:rPr>
                  <a:t> </a:t>
                </a:r>
              </a:p>
              <a:p>
                <a:pPr marL="457200" indent="-457200">
                  <a:buFont typeface="+mj-lt"/>
                  <a:buAutoNum type="arabicPeriod"/>
                </a:pPr>
                <a:endParaRPr lang="en-US" sz="2200" dirty="0">
                  <a:cs typeface="Times New Roman" panose="02020603050405020304" pitchFamily="18" charset="0"/>
                </a:endParaRPr>
              </a:p>
              <a:p>
                <a:endParaRPr lang="en-US" sz="20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843" r="-110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1819370-FD8A-4F38-9778-62321EED8BF2}"/>
              </a:ext>
            </a:extLst>
          </p:cNvPr>
          <p:cNvPicPr>
            <a:picLocks noChangeAspect="1"/>
          </p:cNvPicPr>
          <p:nvPr/>
        </p:nvPicPr>
        <p:blipFill rotWithShape="1">
          <a:blip r:embed="rId4"/>
          <a:srcRect t="996"/>
          <a:stretch/>
        </p:blipFill>
        <p:spPr>
          <a:xfrm>
            <a:off x="556233" y="962232"/>
            <a:ext cx="10068757" cy="5597780"/>
          </a:xfrm>
          <a:prstGeom prst="rect">
            <a:avLst/>
          </a:prstGeom>
        </p:spPr>
      </p:pic>
      <p:sp>
        <p:nvSpPr>
          <p:cNvPr id="5" name="TextBox 4">
            <a:extLst>
              <a:ext uri="{FF2B5EF4-FFF2-40B4-BE49-F238E27FC236}">
                <a16:creationId xmlns:a16="http://schemas.microsoft.com/office/drawing/2014/main" id="{0867D202-42E6-5A5E-CD93-533FE68D8F7E}"/>
              </a:ext>
            </a:extLst>
          </p:cNvPr>
          <p:cNvSpPr txBox="1"/>
          <p:nvPr/>
        </p:nvSpPr>
        <p:spPr>
          <a:xfrm>
            <a:off x="4648200" y="6096000"/>
            <a:ext cx="1447800" cy="646331"/>
          </a:xfrm>
          <a:prstGeom prst="rect">
            <a:avLst/>
          </a:prstGeom>
          <a:solidFill>
            <a:schemeClr val="bg1"/>
          </a:solidFill>
        </p:spPr>
        <p:txBody>
          <a:bodyPr wrap="square" rtlCol="0">
            <a:spAutoFit/>
          </a:bodyPr>
          <a:lstStyle/>
          <a:p>
            <a:r>
              <a:rPr lang="en-US" dirty="0"/>
              <a:t>Cookies Eaten</a:t>
            </a:r>
          </a:p>
        </p:txBody>
      </p:sp>
      <p:sp>
        <p:nvSpPr>
          <p:cNvPr id="6" name="TextBox 5">
            <a:extLst>
              <a:ext uri="{FF2B5EF4-FFF2-40B4-BE49-F238E27FC236}">
                <a16:creationId xmlns:a16="http://schemas.microsoft.com/office/drawing/2014/main" id="{718D52E2-9AB7-F918-C621-EE366F732CE0}"/>
              </a:ext>
            </a:extLst>
          </p:cNvPr>
          <p:cNvSpPr txBox="1"/>
          <p:nvPr/>
        </p:nvSpPr>
        <p:spPr>
          <a:xfrm rot="16200000">
            <a:off x="-498219" y="3130034"/>
            <a:ext cx="3124203" cy="369332"/>
          </a:xfrm>
          <a:prstGeom prst="rect">
            <a:avLst/>
          </a:prstGeom>
          <a:solidFill>
            <a:schemeClr val="bg1"/>
          </a:solidFill>
        </p:spPr>
        <p:txBody>
          <a:bodyPr wrap="square" rtlCol="0">
            <a:spAutoFit/>
          </a:bodyPr>
          <a:lstStyle/>
          <a:p>
            <a:r>
              <a:rPr lang="en-US" dirty="0"/>
              <a:t>Average happiness</a:t>
            </a:r>
          </a:p>
        </p:txBody>
      </p:sp>
    </p:spTree>
    <p:extLst>
      <p:ext uri="{BB962C8B-B14F-4D97-AF65-F5344CB8AC3E}">
        <p14:creationId xmlns:p14="http://schemas.microsoft.com/office/powerpoint/2010/main" val="168806588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Clustered Standard Errors</a:t>
            </a:r>
            <a:endParaRPr lang="en-US" sz="3600"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D6CAEAC0-BF3B-B3E1-5CDC-1BC8C1D67E7E}"/>
              </a:ext>
            </a:extLst>
          </p:cNvPr>
          <p:cNvSpPr>
            <a:spLocks noGrp="1"/>
          </p:cNvSpPr>
          <p:nvPr>
            <p:ph idx="1"/>
          </p:nvPr>
        </p:nvSpPr>
        <p:spPr/>
        <p:txBody>
          <a:bodyPr/>
          <a:lstStyle/>
          <a:p>
            <a:endParaRPr lang="en-US"/>
          </a:p>
        </p:txBody>
      </p:sp>
      <p:pic>
        <p:nvPicPr>
          <p:cNvPr id="7" name="Picture 2" descr="RStudio - RStudio">
            <a:extLst>
              <a:ext uri="{FF2B5EF4-FFF2-40B4-BE49-F238E27FC236}">
                <a16:creationId xmlns:a16="http://schemas.microsoft.com/office/drawing/2014/main" id="{D850C099-28BC-5777-3836-FD753AC905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50292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291BD66-CF08-9C26-0BB2-2CE90AE059A7}"/>
              </a:ext>
            </a:extLst>
          </p:cNvPr>
          <p:cNvPicPr>
            <a:picLocks noChangeAspect="1"/>
          </p:cNvPicPr>
          <p:nvPr/>
        </p:nvPicPr>
        <p:blipFill>
          <a:blip r:embed="rId4"/>
          <a:stretch>
            <a:fillRect/>
          </a:stretch>
        </p:blipFill>
        <p:spPr>
          <a:xfrm>
            <a:off x="228600" y="312302"/>
            <a:ext cx="10972800" cy="6088498"/>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C71EF1F-05C3-BA3B-1AB3-72FF16FFF9F8}"/>
                  </a:ext>
                </a:extLst>
              </p14:cNvPr>
              <p14:cNvContentPartPr/>
              <p14:nvPr/>
            </p14:nvContentPartPr>
            <p14:xfrm>
              <a:off x="9475937" y="1476480"/>
              <a:ext cx="1474920" cy="35640"/>
            </p14:xfrm>
          </p:contentPart>
        </mc:Choice>
        <mc:Fallback xmlns="">
          <p:pic>
            <p:nvPicPr>
              <p:cNvPr id="10" name="Ink 9">
                <a:extLst>
                  <a:ext uri="{FF2B5EF4-FFF2-40B4-BE49-F238E27FC236}">
                    <a16:creationId xmlns:a16="http://schemas.microsoft.com/office/drawing/2014/main" id="{1C71EF1F-05C3-BA3B-1AB3-72FF16FFF9F8}"/>
                  </a:ext>
                </a:extLst>
              </p:cNvPr>
              <p:cNvPicPr/>
              <p:nvPr/>
            </p:nvPicPr>
            <p:blipFill>
              <a:blip r:embed="rId6"/>
              <a:stretch>
                <a:fillRect/>
              </a:stretch>
            </p:blipFill>
            <p:spPr>
              <a:xfrm>
                <a:off x="9421937" y="1368840"/>
                <a:ext cx="15825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9F29BB35-2814-A861-C1AD-D979851D209D}"/>
                  </a:ext>
                </a:extLst>
              </p14:cNvPr>
              <p14:cNvContentPartPr/>
              <p14:nvPr/>
            </p14:nvContentPartPr>
            <p14:xfrm>
              <a:off x="516977" y="1762320"/>
              <a:ext cx="7156800" cy="45000"/>
            </p14:xfrm>
          </p:contentPart>
        </mc:Choice>
        <mc:Fallback xmlns="">
          <p:pic>
            <p:nvPicPr>
              <p:cNvPr id="11" name="Ink 10">
                <a:extLst>
                  <a:ext uri="{FF2B5EF4-FFF2-40B4-BE49-F238E27FC236}">
                    <a16:creationId xmlns:a16="http://schemas.microsoft.com/office/drawing/2014/main" id="{9F29BB35-2814-A861-C1AD-D979851D209D}"/>
                  </a:ext>
                </a:extLst>
              </p:cNvPr>
              <p:cNvPicPr/>
              <p:nvPr/>
            </p:nvPicPr>
            <p:blipFill>
              <a:blip r:embed="rId8"/>
              <a:stretch>
                <a:fillRect/>
              </a:stretch>
            </p:blipFill>
            <p:spPr>
              <a:xfrm>
                <a:off x="462977" y="1654320"/>
                <a:ext cx="7264440" cy="260640"/>
              </a:xfrm>
              <a:prstGeom prst="rect">
                <a:avLst/>
              </a:prstGeom>
            </p:spPr>
          </p:pic>
        </mc:Fallback>
      </mc:AlternateContent>
    </p:spTree>
    <p:extLst>
      <p:ext uri="{BB962C8B-B14F-4D97-AF65-F5344CB8AC3E}">
        <p14:creationId xmlns:p14="http://schemas.microsoft.com/office/powerpoint/2010/main" val="182531539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Clustered Standard Errors</a:t>
            </a:r>
            <a:endParaRPr lang="en-US" sz="3600"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D6CAEAC0-BF3B-B3E1-5CDC-1BC8C1D67E7E}"/>
              </a:ext>
            </a:extLst>
          </p:cNvPr>
          <p:cNvSpPr>
            <a:spLocks noGrp="1"/>
          </p:cNvSpPr>
          <p:nvPr>
            <p:ph idx="1"/>
          </p:nvPr>
        </p:nvSpPr>
        <p:spPr/>
        <p:txBody>
          <a:bodyPr/>
          <a:lstStyle/>
          <a:p>
            <a:endParaRPr lang="en-US"/>
          </a:p>
        </p:txBody>
      </p:sp>
      <p:pic>
        <p:nvPicPr>
          <p:cNvPr id="7" name="Picture 2" descr="RStudio - RStudio">
            <a:extLst>
              <a:ext uri="{FF2B5EF4-FFF2-40B4-BE49-F238E27FC236}">
                <a16:creationId xmlns:a16="http://schemas.microsoft.com/office/drawing/2014/main" id="{D850C099-28BC-5777-3836-FD753AC905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50292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291BD66-CF08-9C26-0BB2-2CE90AE059A7}"/>
              </a:ext>
            </a:extLst>
          </p:cNvPr>
          <p:cNvPicPr>
            <a:picLocks noChangeAspect="1"/>
          </p:cNvPicPr>
          <p:nvPr/>
        </p:nvPicPr>
        <p:blipFill>
          <a:blip r:embed="rId4"/>
          <a:stretch>
            <a:fillRect/>
          </a:stretch>
        </p:blipFill>
        <p:spPr>
          <a:xfrm>
            <a:off x="228600" y="312302"/>
            <a:ext cx="10972800" cy="6088498"/>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C71EF1F-05C3-BA3B-1AB3-72FF16FFF9F8}"/>
                  </a:ext>
                </a:extLst>
              </p14:cNvPr>
              <p14:cNvContentPartPr/>
              <p14:nvPr/>
            </p14:nvContentPartPr>
            <p14:xfrm>
              <a:off x="9475937" y="1476480"/>
              <a:ext cx="1474920" cy="35640"/>
            </p14:xfrm>
          </p:contentPart>
        </mc:Choice>
        <mc:Fallback xmlns="">
          <p:pic>
            <p:nvPicPr>
              <p:cNvPr id="10" name="Ink 9">
                <a:extLst>
                  <a:ext uri="{FF2B5EF4-FFF2-40B4-BE49-F238E27FC236}">
                    <a16:creationId xmlns:a16="http://schemas.microsoft.com/office/drawing/2014/main" id="{1C71EF1F-05C3-BA3B-1AB3-72FF16FFF9F8}"/>
                  </a:ext>
                </a:extLst>
              </p:cNvPr>
              <p:cNvPicPr/>
              <p:nvPr/>
            </p:nvPicPr>
            <p:blipFill>
              <a:blip r:embed="rId6"/>
              <a:stretch>
                <a:fillRect/>
              </a:stretch>
            </p:blipFill>
            <p:spPr>
              <a:xfrm>
                <a:off x="9421937" y="1368840"/>
                <a:ext cx="15825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9F29BB35-2814-A861-C1AD-D979851D209D}"/>
                  </a:ext>
                </a:extLst>
              </p14:cNvPr>
              <p14:cNvContentPartPr/>
              <p14:nvPr/>
            </p14:nvContentPartPr>
            <p14:xfrm>
              <a:off x="516977" y="1762320"/>
              <a:ext cx="7156800" cy="45000"/>
            </p14:xfrm>
          </p:contentPart>
        </mc:Choice>
        <mc:Fallback xmlns="">
          <p:pic>
            <p:nvPicPr>
              <p:cNvPr id="11" name="Ink 10">
                <a:extLst>
                  <a:ext uri="{FF2B5EF4-FFF2-40B4-BE49-F238E27FC236}">
                    <a16:creationId xmlns:a16="http://schemas.microsoft.com/office/drawing/2014/main" id="{9F29BB35-2814-A861-C1AD-D979851D209D}"/>
                  </a:ext>
                </a:extLst>
              </p:cNvPr>
              <p:cNvPicPr/>
              <p:nvPr/>
            </p:nvPicPr>
            <p:blipFill>
              <a:blip r:embed="rId8"/>
              <a:stretch>
                <a:fillRect/>
              </a:stretch>
            </p:blipFill>
            <p:spPr>
              <a:xfrm>
                <a:off x="462977" y="1654320"/>
                <a:ext cx="72644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 name="Ink 2">
                <a:extLst>
                  <a:ext uri="{FF2B5EF4-FFF2-40B4-BE49-F238E27FC236}">
                    <a16:creationId xmlns:a16="http://schemas.microsoft.com/office/drawing/2014/main" id="{330553AE-628E-DB12-29BF-570FB29EF036}"/>
                  </a:ext>
                </a:extLst>
              </p14:cNvPr>
              <p14:cNvContentPartPr/>
              <p14:nvPr/>
            </p14:nvContentPartPr>
            <p14:xfrm>
              <a:off x="2568977" y="2077680"/>
              <a:ext cx="2749680" cy="52200"/>
            </p14:xfrm>
          </p:contentPart>
        </mc:Choice>
        <mc:Fallback xmlns="">
          <p:pic>
            <p:nvPicPr>
              <p:cNvPr id="3" name="Ink 2">
                <a:extLst>
                  <a:ext uri="{FF2B5EF4-FFF2-40B4-BE49-F238E27FC236}">
                    <a16:creationId xmlns:a16="http://schemas.microsoft.com/office/drawing/2014/main" id="{330553AE-628E-DB12-29BF-570FB29EF036}"/>
                  </a:ext>
                </a:extLst>
              </p:cNvPr>
              <p:cNvPicPr/>
              <p:nvPr/>
            </p:nvPicPr>
            <p:blipFill>
              <a:blip r:embed="rId10"/>
              <a:stretch>
                <a:fillRect/>
              </a:stretch>
            </p:blipFill>
            <p:spPr>
              <a:xfrm>
                <a:off x="2514977" y="1970040"/>
                <a:ext cx="285732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 name="Ink 3">
                <a:extLst>
                  <a:ext uri="{FF2B5EF4-FFF2-40B4-BE49-F238E27FC236}">
                    <a16:creationId xmlns:a16="http://schemas.microsoft.com/office/drawing/2014/main" id="{AB01AD61-62E3-6C05-4AE3-F1A1B19DF2B1}"/>
                  </a:ext>
                </a:extLst>
              </p14:cNvPr>
              <p14:cNvContentPartPr/>
              <p14:nvPr/>
            </p14:nvContentPartPr>
            <p14:xfrm>
              <a:off x="6490457" y="2346960"/>
              <a:ext cx="4449600" cy="149400"/>
            </p14:xfrm>
          </p:contentPart>
        </mc:Choice>
        <mc:Fallback xmlns="">
          <p:pic>
            <p:nvPicPr>
              <p:cNvPr id="4" name="Ink 3">
                <a:extLst>
                  <a:ext uri="{FF2B5EF4-FFF2-40B4-BE49-F238E27FC236}">
                    <a16:creationId xmlns:a16="http://schemas.microsoft.com/office/drawing/2014/main" id="{AB01AD61-62E3-6C05-4AE3-F1A1B19DF2B1}"/>
                  </a:ext>
                </a:extLst>
              </p:cNvPr>
              <p:cNvPicPr/>
              <p:nvPr/>
            </p:nvPicPr>
            <p:blipFill>
              <a:blip r:embed="rId12"/>
              <a:stretch>
                <a:fillRect/>
              </a:stretch>
            </p:blipFill>
            <p:spPr>
              <a:xfrm>
                <a:off x="6436457" y="2239320"/>
                <a:ext cx="455724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 name="Ink 4">
                <a:extLst>
                  <a:ext uri="{FF2B5EF4-FFF2-40B4-BE49-F238E27FC236}">
                    <a16:creationId xmlns:a16="http://schemas.microsoft.com/office/drawing/2014/main" id="{350300A7-F719-A93F-0558-0B044EE03701}"/>
                  </a:ext>
                </a:extLst>
              </p14:cNvPr>
              <p14:cNvContentPartPr/>
              <p14:nvPr/>
            </p14:nvContentPartPr>
            <p14:xfrm>
              <a:off x="408257" y="2776080"/>
              <a:ext cx="2086920" cy="33480"/>
            </p14:xfrm>
          </p:contentPart>
        </mc:Choice>
        <mc:Fallback xmlns="">
          <p:pic>
            <p:nvPicPr>
              <p:cNvPr id="5" name="Ink 4">
                <a:extLst>
                  <a:ext uri="{FF2B5EF4-FFF2-40B4-BE49-F238E27FC236}">
                    <a16:creationId xmlns:a16="http://schemas.microsoft.com/office/drawing/2014/main" id="{350300A7-F719-A93F-0558-0B044EE03701}"/>
                  </a:ext>
                </a:extLst>
              </p:cNvPr>
              <p:cNvPicPr/>
              <p:nvPr/>
            </p:nvPicPr>
            <p:blipFill>
              <a:blip r:embed="rId14"/>
              <a:stretch>
                <a:fillRect/>
              </a:stretch>
            </p:blipFill>
            <p:spPr>
              <a:xfrm>
                <a:off x="354617" y="2668440"/>
                <a:ext cx="2194560" cy="249120"/>
              </a:xfrm>
              <a:prstGeom prst="rect">
                <a:avLst/>
              </a:prstGeom>
            </p:spPr>
          </p:pic>
        </mc:Fallback>
      </mc:AlternateContent>
    </p:spTree>
    <p:extLst>
      <p:ext uri="{BB962C8B-B14F-4D97-AF65-F5344CB8AC3E}">
        <p14:creationId xmlns:p14="http://schemas.microsoft.com/office/powerpoint/2010/main" val="200831281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Clustered Standard Errors</a:t>
            </a:r>
            <a:endParaRPr lang="en-US" sz="3600"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D6CAEAC0-BF3B-B3E1-5CDC-1BC8C1D67E7E}"/>
              </a:ext>
            </a:extLst>
          </p:cNvPr>
          <p:cNvSpPr>
            <a:spLocks noGrp="1"/>
          </p:cNvSpPr>
          <p:nvPr>
            <p:ph idx="1"/>
          </p:nvPr>
        </p:nvSpPr>
        <p:spPr/>
        <p:txBody>
          <a:bodyPr/>
          <a:lstStyle/>
          <a:p>
            <a:endParaRPr lang="en-US"/>
          </a:p>
        </p:txBody>
      </p:sp>
      <p:pic>
        <p:nvPicPr>
          <p:cNvPr id="7" name="Picture 2" descr="RStudio - RStudio">
            <a:extLst>
              <a:ext uri="{FF2B5EF4-FFF2-40B4-BE49-F238E27FC236}">
                <a16:creationId xmlns:a16="http://schemas.microsoft.com/office/drawing/2014/main" id="{D850C099-28BC-5777-3836-FD753AC905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50292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291BD66-CF08-9C26-0BB2-2CE90AE059A7}"/>
              </a:ext>
            </a:extLst>
          </p:cNvPr>
          <p:cNvPicPr>
            <a:picLocks noChangeAspect="1"/>
          </p:cNvPicPr>
          <p:nvPr/>
        </p:nvPicPr>
        <p:blipFill>
          <a:blip r:embed="rId4"/>
          <a:stretch>
            <a:fillRect/>
          </a:stretch>
        </p:blipFill>
        <p:spPr>
          <a:xfrm>
            <a:off x="228600" y="312302"/>
            <a:ext cx="10972800" cy="6088498"/>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C71EF1F-05C3-BA3B-1AB3-72FF16FFF9F8}"/>
                  </a:ext>
                </a:extLst>
              </p14:cNvPr>
              <p14:cNvContentPartPr/>
              <p14:nvPr/>
            </p14:nvContentPartPr>
            <p14:xfrm>
              <a:off x="9475937" y="1476480"/>
              <a:ext cx="1474920" cy="35640"/>
            </p14:xfrm>
          </p:contentPart>
        </mc:Choice>
        <mc:Fallback xmlns="">
          <p:pic>
            <p:nvPicPr>
              <p:cNvPr id="10" name="Ink 9">
                <a:extLst>
                  <a:ext uri="{FF2B5EF4-FFF2-40B4-BE49-F238E27FC236}">
                    <a16:creationId xmlns:a16="http://schemas.microsoft.com/office/drawing/2014/main" id="{1C71EF1F-05C3-BA3B-1AB3-72FF16FFF9F8}"/>
                  </a:ext>
                </a:extLst>
              </p:cNvPr>
              <p:cNvPicPr/>
              <p:nvPr/>
            </p:nvPicPr>
            <p:blipFill>
              <a:blip r:embed="rId6"/>
              <a:stretch>
                <a:fillRect/>
              </a:stretch>
            </p:blipFill>
            <p:spPr>
              <a:xfrm>
                <a:off x="9421937" y="1368840"/>
                <a:ext cx="15825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9F29BB35-2814-A861-C1AD-D979851D209D}"/>
                  </a:ext>
                </a:extLst>
              </p14:cNvPr>
              <p14:cNvContentPartPr/>
              <p14:nvPr/>
            </p14:nvContentPartPr>
            <p14:xfrm>
              <a:off x="516977" y="1762320"/>
              <a:ext cx="7156800" cy="45000"/>
            </p14:xfrm>
          </p:contentPart>
        </mc:Choice>
        <mc:Fallback xmlns="">
          <p:pic>
            <p:nvPicPr>
              <p:cNvPr id="11" name="Ink 10">
                <a:extLst>
                  <a:ext uri="{FF2B5EF4-FFF2-40B4-BE49-F238E27FC236}">
                    <a16:creationId xmlns:a16="http://schemas.microsoft.com/office/drawing/2014/main" id="{9F29BB35-2814-A861-C1AD-D979851D209D}"/>
                  </a:ext>
                </a:extLst>
              </p:cNvPr>
              <p:cNvPicPr/>
              <p:nvPr/>
            </p:nvPicPr>
            <p:blipFill>
              <a:blip r:embed="rId8"/>
              <a:stretch>
                <a:fillRect/>
              </a:stretch>
            </p:blipFill>
            <p:spPr>
              <a:xfrm>
                <a:off x="462977" y="1654320"/>
                <a:ext cx="72644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 name="Ink 2">
                <a:extLst>
                  <a:ext uri="{FF2B5EF4-FFF2-40B4-BE49-F238E27FC236}">
                    <a16:creationId xmlns:a16="http://schemas.microsoft.com/office/drawing/2014/main" id="{330553AE-628E-DB12-29BF-570FB29EF036}"/>
                  </a:ext>
                </a:extLst>
              </p14:cNvPr>
              <p14:cNvContentPartPr/>
              <p14:nvPr/>
            </p14:nvContentPartPr>
            <p14:xfrm>
              <a:off x="2568977" y="2077680"/>
              <a:ext cx="2749680" cy="52200"/>
            </p14:xfrm>
          </p:contentPart>
        </mc:Choice>
        <mc:Fallback xmlns="">
          <p:pic>
            <p:nvPicPr>
              <p:cNvPr id="3" name="Ink 2">
                <a:extLst>
                  <a:ext uri="{FF2B5EF4-FFF2-40B4-BE49-F238E27FC236}">
                    <a16:creationId xmlns:a16="http://schemas.microsoft.com/office/drawing/2014/main" id="{330553AE-628E-DB12-29BF-570FB29EF036}"/>
                  </a:ext>
                </a:extLst>
              </p:cNvPr>
              <p:cNvPicPr/>
              <p:nvPr/>
            </p:nvPicPr>
            <p:blipFill>
              <a:blip r:embed="rId10"/>
              <a:stretch>
                <a:fillRect/>
              </a:stretch>
            </p:blipFill>
            <p:spPr>
              <a:xfrm>
                <a:off x="2514977" y="1970040"/>
                <a:ext cx="285732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 name="Ink 3">
                <a:extLst>
                  <a:ext uri="{FF2B5EF4-FFF2-40B4-BE49-F238E27FC236}">
                    <a16:creationId xmlns:a16="http://schemas.microsoft.com/office/drawing/2014/main" id="{AB01AD61-62E3-6C05-4AE3-F1A1B19DF2B1}"/>
                  </a:ext>
                </a:extLst>
              </p14:cNvPr>
              <p14:cNvContentPartPr/>
              <p14:nvPr/>
            </p14:nvContentPartPr>
            <p14:xfrm>
              <a:off x="6490457" y="2346960"/>
              <a:ext cx="4449600" cy="149400"/>
            </p14:xfrm>
          </p:contentPart>
        </mc:Choice>
        <mc:Fallback xmlns="">
          <p:pic>
            <p:nvPicPr>
              <p:cNvPr id="4" name="Ink 3">
                <a:extLst>
                  <a:ext uri="{FF2B5EF4-FFF2-40B4-BE49-F238E27FC236}">
                    <a16:creationId xmlns:a16="http://schemas.microsoft.com/office/drawing/2014/main" id="{AB01AD61-62E3-6C05-4AE3-F1A1B19DF2B1}"/>
                  </a:ext>
                </a:extLst>
              </p:cNvPr>
              <p:cNvPicPr/>
              <p:nvPr/>
            </p:nvPicPr>
            <p:blipFill>
              <a:blip r:embed="rId12"/>
              <a:stretch>
                <a:fillRect/>
              </a:stretch>
            </p:blipFill>
            <p:spPr>
              <a:xfrm>
                <a:off x="6436457" y="2239320"/>
                <a:ext cx="455724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 name="Ink 4">
                <a:extLst>
                  <a:ext uri="{FF2B5EF4-FFF2-40B4-BE49-F238E27FC236}">
                    <a16:creationId xmlns:a16="http://schemas.microsoft.com/office/drawing/2014/main" id="{350300A7-F719-A93F-0558-0B044EE03701}"/>
                  </a:ext>
                </a:extLst>
              </p14:cNvPr>
              <p14:cNvContentPartPr/>
              <p14:nvPr/>
            </p14:nvContentPartPr>
            <p14:xfrm>
              <a:off x="408257" y="2776080"/>
              <a:ext cx="2086920" cy="33480"/>
            </p14:xfrm>
          </p:contentPart>
        </mc:Choice>
        <mc:Fallback xmlns="">
          <p:pic>
            <p:nvPicPr>
              <p:cNvPr id="5" name="Ink 4">
                <a:extLst>
                  <a:ext uri="{FF2B5EF4-FFF2-40B4-BE49-F238E27FC236}">
                    <a16:creationId xmlns:a16="http://schemas.microsoft.com/office/drawing/2014/main" id="{350300A7-F719-A93F-0558-0B044EE03701}"/>
                  </a:ext>
                </a:extLst>
              </p:cNvPr>
              <p:cNvPicPr/>
              <p:nvPr/>
            </p:nvPicPr>
            <p:blipFill>
              <a:blip r:embed="rId14"/>
              <a:stretch>
                <a:fillRect/>
              </a:stretch>
            </p:blipFill>
            <p:spPr>
              <a:xfrm>
                <a:off x="354617" y="2668440"/>
                <a:ext cx="219456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Ink 7">
                <a:extLst>
                  <a:ext uri="{FF2B5EF4-FFF2-40B4-BE49-F238E27FC236}">
                    <a16:creationId xmlns:a16="http://schemas.microsoft.com/office/drawing/2014/main" id="{EB73E9DA-63B8-E923-7F2B-1D72CA7AAE37}"/>
                  </a:ext>
                </a:extLst>
              </p14:cNvPr>
              <p14:cNvContentPartPr/>
              <p14:nvPr/>
            </p14:nvContentPartPr>
            <p14:xfrm>
              <a:off x="2166857" y="3483480"/>
              <a:ext cx="6245280" cy="70560"/>
            </p14:xfrm>
          </p:contentPart>
        </mc:Choice>
        <mc:Fallback xmlns="">
          <p:pic>
            <p:nvPicPr>
              <p:cNvPr id="8" name="Ink 7">
                <a:extLst>
                  <a:ext uri="{FF2B5EF4-FFF2-40B4-BE49-F238E27FC236}">
                    <a16:creationId xmlns:a16="http://schemas.microsoft.com/office/drawing/2014/main" id="{EB73E9DA-63B8-E923-7F2B-1D72CA7AAE37}"/>
                  </a:ext>
                </a:extLst>
              </p:cNvPr>
              <p:cNvPicPr/>
              <p:nvPr/>
            </p:nvPicPr>
            <p:blipFill>
              <a:blip r:embed="rId16"/>
              <a:stretch>
                <a:fillRect/>
              </a:stretch>
            </p:blipFill>
            <p:spPr>
              <a:xfrm>
                <a:off x="2157857" y="3474840"/>
                <a:ext cx="62629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10352831-E756-4BF7-2F8A-6A45A2590820}"/>
                  </a:ext>
                </a:extLst>
              </p14:cNvPr>
              <p14:cNvContentPartPr/>
              <p14:nvPr/>
            </p14:nvContentPartPr>
            <p14:xfrm>
              <a:off x="2258297" y="3493200"/>
              <a:ext cx="6143760" cy="69840"/>
            </p14:xfrm>
          </p:contentPart>
        </mc:Choice>
        <mc:Fallback xmlns="">
          <p:pic>
            <p:nvPicPr>
              <p:cNvPr id="12" name="Ink 11">
                <a:extLst>
                  <a:ext uri="{FF2B5EF4-FFF2-40B4-BE49-F238E27FC236}">
                    <a16:creationId xmlns:a16="http://schemas.microsoft.com/office/drawing/2014/main" id="{10352831-E756-4BF7-2F8A-6A45A2590820}"/>
                  </a:ext>
                </a:extLst>
              </p:cNvPr>
              <p:cNvPicPr/>
              <p:nvPr/>
            </p:nvPicPr>
            <p:blipFill>
              <a:blip r:embed="rId18"/>
              <a:stretch>
                <a:fillRect/>
              </a:stretch>
            </p:blipFill>
            <p:spPr>
              <a:xfrm>
                <a:off x="2249297" y="3484200"/>
                <a:ext cx="61614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B2A53AA0-7AFF-FEB8-2643-645FC9DC2753}"/>
                  </a:ext>
                </a:extLst>
              </p14:cNvPr>
              <p14:cNvContentPartPr/>
              <p14:nvPr/>
            </p14:nvContentPartPr>
            <p14:xfrm>
              <a:off x="9187217" y="3356760"/>
              <a:ext cx="1771920" cy="57240"/>
            </p14:xfrm>
          </p:contentPart>
        </mc:Choice>
        <mc:Fallback xmlns="">
          <p:pic>
            <p:nvPicPr>
              <p:cNvPr id="13" name="Ink 12">
                <a:extLst>
                  <a:ext uri="{FF2B5EF4-FFF2-40B4-BE49-F238E27FC236}">
                    <a16:creationId xmlns:a16="http://schemas.microsoft.com/office/drawing/2014/main" id="{B2A53AA0-7AFF-FEB8-2643-645FC9DC2753}"/>
                  </a:ext>
                </a:extLst>
              </p:cNvPr>
              <p:cNvPicPr/>
              <p:nvPr/>
            </p:nvPicPr>
            <p:blipFill>
              <a:blip r:embed="rId20"/>
              <a:stretch>
                <a:fillRect/>
              </a:stretch>
            </p:blipFill>
            <p:spPr>
              <a:xfrm>
                <a:off x="9133577" y="3248760"/>
                <a:ext cx="187956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68BAB8A9-C89F-CC0D-B939-6C80CE08D37E}"/>
                  </a:ext>
                </a:extLst>
              </p14:cNvPr>
              <p14:cNvContentPartPr/>
              <p14:nvPr/>
            </p14:nvContentPartPr>
            <p14:xfrm>
              <a:off x="1915577" y="4564560"/>
              <a:ext cx="7076160" cy="71280"/>
            </p14:xfrm>
          </p:contentPart>
        </mc:Choice>
        <mc:Fallback xmlns="">
          <p:pic>
            <p:nvPicPr>
              <p:cNvPr id="14" name="Ink 13">
                <a:extLst>
                  <a:ext uri="{FF2B5EF4-FFF2-40B4-BE49-F238E27FC236}">
                    <a16:creationId xmlns:a16="http://schemas.microsoft.com/office/drawing/2014/main" id="{68BAB8A9-C89F-CC0D-B939-6C80CE08D37E}"/>
                  </a:ext>
                </a:extLst>
              </p:cNvPr>
              <p:cNvPicPr/>
              <p:nvPr/>
            </p:nvPicPr>
            <p:blipFill>
              <a:blip r:embed="rId22"/>
              <a:stretch>
                <a:fillRect/>
              </a:stretch>
            </p:blipFill>
            <p:spPr>
              <a:xfrm>
                <a:off x="1861577" y="4456560"/>
                <a:ext cx="718380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F1CECA8F-EFD7-D67A-0C9B-818078EB0424}"/>
                  </a:ext>
                </a:extLst>
              </p14:cNvPr>
              <p14:cNvContentPartPr/>
              <p14:nvPr/>
            </p14:nvContentPartPr>
            <p14:xfrm>
              <a:off x="425897" y="4943640"/>
              <a:ext cx="2153520" cy="81360"/>
            </p14:xfrm>
          </p:contentPart>
        </mc:Choice>
        <mc:Fallback xmlns="">
          <p:pic>
            <p:nvPicPr>
              <p:cNvPr id="15" name="Ink 14">
                <a:extLst>
                  <a:ext uri="{FF2B5EF4-FFF2-40B4-BE49-F238E27FC236}">
                    <a16:creationId xmlns:a16="http://schemas.microsoft.com/office/drawing/2014/main" id="{F1CECA8F-EFD7-D67A-0C9B-818078EB0424}"/>
                  </a:ext>
                </a:extLst>
              </p:cNvPr>
              <p:cNvPicPr/>
              <p:nvPr/>
            </p:nvPicPr>
            <p:blipFill>
              <a:blip r:embed="rId24"/>
              <a:stretch>
                <a:fillRect/>
              </a:stretch>
            </p:blipFill>
            <p:spPr>
              <a:xfrm>
                <a:off x="371897" y="4835640"/>
                <a:ext cx="22611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B767A5C3-CAC5-DD22-165B-3CB25BB7DCE3}"/>
                  </a:ext>
                </a:extLst>
              </p14:cNvPr>
              <p14:cNvContentPartPr/>
              <p14:nvPr/>
            </p14:nvContentPartPr>
            <p14:xfrm>
              <a:off x="3319937" y="4958760"/>
              <a:ext cx="5506200" cy="70200"/>
            </p14:xfrm>
          </p:contentPart>
        </mc:Choice>
        <mc:Fallback xmlns="">
          <p:pic>
            <p:nvPicPr>
              <p:cNvPr id="16" name="Ink 15">
                <a:extLst>
                  <a:ext uri="{FF2B5EF4-FFF2-40B4-BE49-F238E27FC236}">
                    <a16:creationId xmlns:a16="http://schemas.microsoft.com/office/drawing/2014/main" id="{B767A5C3-CAC5-DD22-165B-3CB25BB7DCE3}"/>
                  </a:ext>
                </a:extLst>
              </p:cNvPr>
              <p:cNvPicPr/>
              <p:nvPr/>
            </p:nvPicPr>
            <p:blipFill>
              <a:blip r:embed="rId26"/>
              <a:stretch>
                <a:fillRect/>
              </a:stretch>
            </p:blipFill>
            <p:spPr>
              <a:xfrm>
                <a:off x="3266297" y="4850760"/>
                <a:ext cx="5613840" cy="285840"/>
              </a:xfrm>
              <a:prstGeom prst="rect">
                <a:avLst/>
              </a:prstGeom>
            </p:spPr>
          </p:pic>
        </mc:Fallback>
      </mc:AlternateContent>
    </p:spTree>
    <p:extLst>
      <p:ext uri="{BB962C8B-B14F-4D97-AF65-F5344CB8AC3E}">
        <p14:creationId xmlns:p14="http://schemas.microsoft.com/office/powerpoint/2010/main" val="215643688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Bootstrapped Standard Errors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pPr marL="0" indent="0">
                  <a:buNone/>
                </a:pPr>
                <a:r>
                  <a:rPr lang="en-US" sz="2400" b="1" dirty="0">
                    <a:solidFill>
                      <a:schemeClr val="accent2">
                        <a:lumMod val="75000"/>
                      </a:schemeClr>
                    </a:solidFill>
                    <a:cs typeface="Times New Roman" panose="02020603050405020304" pitchFamily="18" charset="0"/>
                  </a:rPr>
                  <a:t>One of the most powerful tools in statistics!</a:t>
                </a:r>
              </a:p>
              <a:p>
                <a:r>
                  <a:rPr lang="en-US" sz="2400" dirty="0">
                    <a:cs typeface="Times New Roman" panose="02020603050405020304" pitchFamily="18" charset="0"/>
                  </a:rPr>
                  <a:t>If we want to learn something about the sampling distribution, why not just take a bunch of samples and see how our estimates vary?</a:t>
                </a:r>
              </a:p>
              <a:p>
                <a:r>
                  <a:rPr lang="en-US" sz="2400" dirty="0">
                    <a:cs typeface="Times New Roman" panose="02020603050405020304" pitchFamily="18" charset="0"/>
                  </a:rPr>
                  <a:t>These are very useful for estimating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𝑠𝑒</m:t>
                    </m:r>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e>
                    </m:acc>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in unusual cases!</a:t>
                </a:r>
              </a:p>
              <a:p>
                <a:pPr marL="0" indent="0">
                  <a:buNone/>
                </a:pPr>
                <a:endParaRPr lang="en-US" sz="2400" dirty="0">
                  <a:cs typeface="Times New Roman" panose="02020603050405020304" pitchFamily="18" charset="0"/>
                </a:endParaRPr>
              </a:p>
              <a:p>
                <a:pPr marL="0" indent="0">
                  <a:buNone/>
                </a:pPr>
                <a:r>
                  <a:rPr lang="en-US" sz="2400" b="1" dirty="0">
                    <a:cs typeface="Times New Roman" panose="02020603050405020304" pitchFamily="18" charset="0"/>
                  </a:rPr>
                  <a:t>A couple caveats</a:t>
                </a:r>
              </a:p>
              <a:p>
                <a:r>
                  <a:rPr lang="en-US" sz="2400" dirty="0">
                    <a:cs typeface="Times New Roman" panose="02020603050405020304" pitchFamily="18" charset="0"/>
                  </a:rPr>
                  <a:t>Needs large sample sizes to work well</a:t>
                </a:r>
              </a:p>
              <a:p>
                <a:r>
                  <a:rPr lang="en-US" sz="2400" dirty="0">
                    <a:cs typeface="Times New Roman" panose="02020603050405020304" pitchFamily="18" charset="0"/>
                  </a:rPr>
                  <a:t>Can’t completely handle autocorrelation</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2"/>
                <a:stretch>
                  <a:fillRect l="-977" t="-1305"/>
                </a:stretch>
              </a:blipFill>
            </p:spPr>
            <p:txBody>
              <a:bodyPr/>
              <a:lstStyle/>
              <a:p>
                <a:r>
                  <a:rPr lang="en-US">
                    <a:noFill/>
                  </a:rPr>
                  <a:t> </a:t>
                </a:r>
              </a:p>
            </p:txBody>
          </p:sp>
        </mc:Fallback>
      </mc:AlternateContent>
    </p:spTree>
    <p:extLst>
      <p:ext uri="{BB962C8B-B14F-4D97-AF65-F5344CB8AC3E}">
        <p14:creationId xmlns:p14="http://schemas.microsoft.com/office/powerpoint/2010/main" val="5784798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Bootstrapped Standard Errors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90600" y="954612"/>
            <a:ext cx="9982201" cy="5141388"/>
          </a:xfrm>
        </p:spPr>
        <p:txBody>
          <a:bodyPr>
            <a:noAutofit/>
          </a:bodyPr>
          <a:lstStyle/>
          <a:p>
            <a:pPr marL="0" indent="0">
              <a:buNone/>
            </a:pPr>
            <a:r>
              <a:rPr lang="en-US" sz="2400" b="1" dirty="0">
                <a:solidFill>
                  <a:schemeClr val="accent2">
                    <a:lumMod val="75000"/>
                  </a:schemeClr>
                </a:solidFill>
                <a:cs typeface="Times New Roman" panose="02020603050405020304" pitchFamily="18" charset="0"/>
              </a:rPr>
              <a:t>One of the most powerful tools in statistics!</a:t>
            </a:r>
          </a:p>
          <a:p>
            <a:pPr marL="457200" indent="-457200">
              <a:buFont typeface="+mj-lt"/>
              <a:buAutoNum type="arabicPeriod"/>
            </a:pPr>
            <a:r>
              <a:rPr lang="en-US" sz="2400" dirty="0">
                <a:cs typeface="Times New Roman" panose="02020603050405020304" pitchFamily="18" charset="0"/>
              </a:rPr>
              <a:t>Start with a data set with  observations.</a:t>
            </a:r>
          </a:p>
          <a:p>
            <a:pPr marL="457200" indent="-457200">
              <a:buFont typeface="+mj-lt"/>
              <a:buAutoNum type="arabicPeriod"/>
            </a:pPr>
            <a:r>
              <a:rPr lang="en-US" sz="2400" dirty="0">
                <a:cs typeface="Times New Roman" panose="02020603050405020304" pitchFamily="18" charset="0"/>
              </a:rPr>
              <a:t>Randomly sample  observations from that data set, allowing the same observation to be drawn more than once. This is a “bootstrap sample.”</a:t>
            </a:r>
          </a:p>
          <a:p>
            <a:pPr marL="457200" indent="-457200">
              <a:buFont typeface="+mj-lt"/>
              <a:buAutoNum type="arabicPeriod"/>
            </a:pPr>
            <a:r>
              <a:rPr lang="en-US" sz="2400" dirty="0">
                <a:cs typeface="Times New Roman" panose="02020603050405020304" pitchFamily="18" charset="0"/>
              </a:rPr>
              <a:t>Estimate our statistic of interest using the bootstrap sample.</a:t>
            </a:r>
          </a:p>
          <a:p>
            <a:pPr marL="457200" indent="-457200">
              <a:buFont typeface="+mj-lt"/>
              <a:buAutoNum type="arabicPeriod"/>
            </a:pPr>
            <a:r>
              <a:rPr lang="en-US" sz="2400" dirty="0">
                <a:cs typeface="Times New Roman" panose="02020603050405020304" pitchFamily="18" charset="0"/>
              </a:rPr>
              <a:t>Repeat steps 1-3 a whole bunch of times.</a:t>
            </a:r>
          </a:p>
          <a:p>
            <a:pPr marL="457200" indent="-457200">
              <a:buFont typeface="+mj-lt"/>
              <a:buAutoNum type="arabicPeriod"/>
            </a:pPr>
            <a:r>
              <a:rPr lang="en-US" sz="2400" dirty="0">
                <a:cs typeface="Times New Roman" panose="02020603050405020304" pitchFamily="18" charset="0"/>
              </a:rPr>
              <a:t>Look at the distribution of estimates from across all the times we repeated steps 1-3. The standard deviation of that distribution is the standard error of the estimate. The 2.5th and 97.5th percentiles show the 95% confidence interval, and so on.</a:t>
            </a: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D2D6D72B-E627-1E25-217A-00EB862670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7629" y="51054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14899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Practical Regression Tips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315825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2"/>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r>
              <a:rPr lang="en-US" sz="2200" dirty="0">
                <a:cs typeface="Times New Roman" panose="02020603050405020304" pitchFamily="18" charset="0"/>
              </a:rPr>
              <a:t>Concise way to present multiple regressions</a:t>
            </a:r>
          </a:p>
          <a:p>
            <a:r>
              <a:rPr lang="en-US" sz="2200" dirty="0">
                <a:cs typeface="Times New Roman" panose="02020603050405020304" pitchFamily="18" charset="0"/>
              </a:rPr>
              <a:t>What should you look for when reading a table? </a:t>
            </a:r>
          </a:p>
          <a:p>
            <a:pPr lvl="1"/>
            <a:r>
              <a:rPr lang="en-US" sz="2200" dirty="0">
                <a:cs typeface="Times New Roman" panose="02020603050405020304" pitchFamily="18" charset="0"/>
              </a:rPr>
              <a:t>Key differences across models</a:t>
            </a:r>
          </a:p>
          <a:p>
            <a:pPr lvl="1"/>
            <a:r>
              <a:rPr lang="en-US" sz="2200" dirty="0">
                <a:cs typeface="Times New Roman" panose="02020603050405020304" pitchFamily="18" charset="0"/>
              </a:rPr>
              <a:t>Identify parameter authors care about</a:t>
            </a:r>
          </a:p>
          <a:p>
            <a:pPr lvl="1"/>
            <a:r>
              <a:rPr lang="en-US" sz="2200" dirty="0">
                <a:cs typeface="Times New Roman" panose="02020603050405020304" pitchFamily="18" charset="0"/>
              </a:rPr>
              <a:t>Look for changes across columns</a:t>
            </a:r>
          </a:p>
        </p:txBody>
      </p:sp>
    </p:spTree>
    <p:extLst>
      <p:ext uri="{BB962C8B-B14F-4D97-AF65-F5344CB8AC3E}">
        <p14:creationId xmlns:p14="http://schemas.microsoft.com/office/powerpoint/2010/main" val="394307324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3"/>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r>
              <a:rPr lang="en-US" sz="2200" dirty="0">
                <a:cs typeface="Times New Roman" panose="02020603050405020304" pitchFamily="18" charset="0"/>
              </a:rPr>
              <a:t>Concise way to present multiple regressions</a:t>
            </a:r>
          </a:p>
          <a:p>
            <a:r>
              <a:rPr lang="en-US" sz="2200" dirty="0">
                <a:cs typeface="Times New Roman" panose="02020603050405020304" pitchFamily="18" charset="0"/>
              </a:rPr>
              <a:t>What should you look for when reading a table? </a:t>
            </a:r>
          </a:p>
          <a:p>
            <a:pPr lvl="1"/>
            <a:r>
              <a:rPr lang="en-US" sz="2200" dirty="0">
                <a:cs typeface="Times New Roman" panose="02020603050405020304" pitchFamily="18" charset="0"/>
              </a:rPr>
              <a:t>Key differences across models</a:t>
            </a:r>
          </a:p>
          <a:p>
            <a:pPr lvl="1"/>
            <a:r>
              <a:rPr lang="en-US" sz="2200" dirty="0">
                <a:cs typeface="Times New Roman" panose="02020603050405020304" pitchFamily="18" charset="0"/>
              </a:rPr>
              <a:t>Identify parameter authors care about</a:t>
            </a:r>
          </a:p>
          <a:p>
            <a:pPr lvl="1"/>
            <a:r>
              <a:rPr lang="en-US" sz="2200" dirty="0">
                <a:cs typeface="Times New Roman" panose="02020603050405020304" pitchFamily="18" charset="0"/>
              </a:rPr>
              <a:t>Look for changes across columns</a:t>
            </a:r>
          </a:p>
          <a:p>
            <a:r>
              <a:rPr lang="en-US" sz="2200" dirty="0">
                <a:cs typeface="Times New Roman" panose="02020603050405020304" pitchFamily="18" charset="0"/>
              </a:rPr>
              <a:t>Other notes: </a:t>
            </a:r>
          </a:p>
          <a:p>
            <a:pPr lvl="1"/>
            <a:r>
              <a:rPr lang="en-US" sz="2200" dirty="0">
                <a:cs typeface="Times New Roman" panose="02020603050405020304" pitchFamily="18" charset="0"/>
              </a:rPr>
              <a:t>Asterisks and standard errors</a:t>
            </a:r>
          </a:p>
        </p:txBody>
      </p:sp>
      <p:sp>
        <p:nvSpPr>
          <p:cNvPr id="4" name="Oval 3">
            <a:extLst>
              <a:ext uri="{FF2B5EF4-FFF2-40B4-BE49-F238E27FC236}">
                <a16:creationId xmlns:a16="http://schemas.microsoft.com/office/drawing/2014/main" id="{C4E53F0C-D351-4884-97F2-82812B30BF70}"/>
              </a:ext>
            </a:extLst>
          </p:cNvPr>
          <p:cNvSpPr/>
          <p:nvPr/>
        </p:nvSpPr>
        <p:spPr>
          <a:xfrm>
            <a:off x="381000" y="4876800"/>
            <a:ext cx="3124200" cy="584606"/>
          </a:xfrm>
          <a:prstGeom prst="ellipse">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3197485-BEFF-4774-9DFF-595FF5CF3B99}"/>
              </a:ext>
            </a:extLst>
          </p:cNvPr>
          <p:cNvSpPr/>
          <p:nvPr/>
        </p:nvSpPr>
        <p:spPr>
          <a:xfrm>
            <a:off x="3124200" y="2227742"/>
            <a:ext cx="3124200" cy="584606"/>
          </a:xfrm>
          <a:prstGeom prst="ellipse">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100610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2"/>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r>
              <a:rPr lang="en-US" sz="2200" dirty="0">
                <a:cs typeface="Times New Roman" panose="02020603050405020304" pitchFamily="18" charset="0"/>
              </a:rPr>
              <a:t>Concise way to present multiple regressions</a:t>
            </a:r>
          </a:p>
          <a:p>
            <a:r>
              <a:rPr lang="en-US" sz="2200" dirty="0">
                <a:cs typeface="Times New Roman" panose="02020603050405020304" pitchFamily="18" charset="0"/>
              </a:rPr>
              <a:t>What should you look for when reading a table? </a:t>
            </a:r>
          </a:p>
          <a:p>
            <a:pPr lvl="1"/>
            <a:r>
              <a:rPr lang="en-US" sz="2200" dirty="0">
                <a:cs typeface="Times New Roman" panose="02020603050405020304" pitchFamily="18" charset="0"/>
              </a:rPr>
              <a:t>Key differences across models</a:t>
            </a:r>
          </a:p>
          <a:p>
            <a:pPr lvl="1"/>
            <a:r>
              <a:rPr lang="en-US" sz="2200" dirty="0">
                <a:cs typeface="Times New Roman" panose="02020603050405020304" pitchFamily="18" charset="0"/>
              </a:rPr>
              <a:t>Identify parameter authors care about</a:t>
            </a:r>
          </a:p>
          <a:p>
            <a:pPr lvl="1"/>
            <a:r>
              <a:rPr lang="en-US" sz="2200" dirty="0">
                <a:cs typeface="Times New Roman" panose="02020603050405020304" pitchFamily="18" charset="0"/>
              </a:rPr>
              <a:t>Look for changes across columns</a:t>
            </a:r>
          </a:p>
          <a:p>
            <a:r>
              <a:rPr lang="en-US" sz="2200" dirty="0">
                <a:cs typeface="Times New Roman" panose="02020603050405020304" pitchFamily="18" charset="0"/>
              </a:rPr>
              <a:t>Other notes: </a:t>
            </a:r>
          </a:p>
          <a:p>
            <a:pPr lvl="1"/>
            <a:r>
              <a:rPr lang="en-US" sz="2200" dirty="0">
                <a:cs typeface="Times New Roman" panose="02020603050405020304" pitchFamily="18" charset="0"/>
              </a:rPr>
              <a:t>Asterisks and standard errors</a:t>
            </a:r>
          </a:p>
          <a:p>
            <a:pPr lvl="1"/>
            <a:r>
              <a:rPr lang="en-US" sz="2200" i="1" dirty="0">
                <a:cs typeface="Times New Roman" panose="02020603050405020304" pitchFamily="18" charset="0"/>
              </a:rPr>
              <a:t>N</a:t>
            </a:r>
          </a:p>
        </p:txBody>
      </p:sp>
      <p:sp>
        <p:nvSpPr>
          <p:cNvPr id="5" name="Oval 4">
            <a:extLst>
              <a:ext uri="{FF2B5EF4-FFF2-40B4-BE49-F238E27FC236}">
                <a16:creationId xmlns:a16="http://schemas.microsoft.com/office/drawing/2014/main" id="{C35DE200-22BF-44F6-B3FC-B92E9AB0D3B4}"/>
              </a:ext>
            </a:extLst>
          </p:cNvPr>
          <p:cNvSpPr/>
          <p:nvPr/>
        </p:nvSpPr>
        <p:spPr>
          <a:xfrm>
            <a:off x="457200" y="3505200"/>
            <a:ext cx="5791200" cy="584606"/>
          </a:xfrm>
          <a:prstGeom prst="ellipse">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38032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2"/>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r>
              <a:rPr lang="en-US" sz="2200" dirty="0">
                <a:cs typeface="Times New Roman" panose="02020603050405020304" pitchFamily="18" charset="0"/>
              </a:rPr>
              <a:t>Concise way to present multiple regressions</a:t>
            </a:r>
          </a:p>
          <a:p>
            <a:r>
              <a:rPr lang="en-US" sz="2200" dirty="0">
                <a:cs typeface="Times New Roman" panose="02020603050405020304" pitchFamily="18" charset="0"/>
              </a:rPr>
              <a:t>What should you look for when reading a table? </a:t>
            </a:r>
          </a:p>
          <a:p>
            <a:pPr lvl="1"/>
            <a:r>
              <a:rPr lang="en-US" sz="2200" dirty="0">
                <a:cs typeface="Times New Roman" panose="02020603050405020304" pitchFamily="18" charset="0"/>
              </a:rPr>
              <a:t>Key differences across models</a:t>
            </a:r>
          </a:p>
          <a:p>
            <a:pPr lvl="1"/>
            <a:r>
              <a:rPr lang="en-US" sz="2200" dirty="0">
                <a:cs typeface="Times New Roman" panose="02020603050405020304" pitchFamily="18" charset="0"/>
              </a:rPr>
              <a:t>Identify parameter authors care about</a:t>
            </a:r>
          </a:p>
          <a:p>
            <a:pPr lvl="1"/>
            <a:r>
              <a:rPr lang="en-US" sz="2200" dirty="0">
                <a:cs typeface="Times New Roman" panose="02020603050405020304" pitchFamily="18" charset="0"/>
              </a:rPr>
              <a:t>Look for changes across columns</a:t>
            </a:r>
          </a:p>
          <a:p>
            <a:r>
              <a:rPr lang="en-US" sz="2200" dirty="0">
                <a:cs typeface="Times New Roman" panose="02020603050405020304" pitchFamily="18" charset="0"/>
              </a:rPr>
              <a:t>Other notes: </a:t>
            </a:r>
          </a:p>
          <a:p>
            <a:pPr lvl="1"/>
            <a:r>
              <a:rPr lang="en-US" sz="2200" dirty="0">
                <a:cs typeface="Times New Roman" panose="02020603050405020304" pitchFamily="18" charset="0"/>
              </a:rPr>
              <a:t>Asterisks and standard errors</a:t>
            </a:r>
          </a:p>
          <a:p>
            <a:pPr lvl="1"/>
            <a:r>
              <a:rPr lang="en-US" sz="2200" i="1" dirty="0">
                <a:cs typeface="Times New Roman" panose="02020603050405020304" pitchFamily="18" charset="0"/>
              </a:rPr>
              <a:t>N</a:t>
            </a:r>
          </a:p>
          <a:p>
            <a:pPr lvl="1"/>
            <a:r>
              <a:rPr lang="en-US" sz="2200" dirty="0">
                <a:cs typeface="Times New Roman" panose="02020603050405020304" pitchFamily="18" charset="0"/>
              </a:rPr>
              <a:t>Overall model performance</a:t>
            </a:r>
          </a:p>
        </p:txBody>
      </p:sp>
      <p:sp>
        <p:nvSpPr>
          <p:cNvPr id="5" name="Oval 4">
            <a:extLst>
              <a:ext uri="{FF2B5EF4-FFF2-40B4-BE49-F238E27FC236}">
                <a16:creationId xmlns:a16="http://schemas.microsoft.com/office/drawing/2014/main" id="{743A1893-226B-4B0A-BD35-12592FE17CB7}"/>
              </a:ext>
            </a:extLst>
          </p:cNvPr>
          <p:cNvSpPr/>
          <p:nvPr/>
        </p:nvSpPr>
        <p:spPr>
          <a:xfrm>
            <a:off x="457200" y="3810000"/>
            <a:ext cx="990600" cy="1371600"/>
          </a:xfrm>
          <a:prstGeom prst="ellipse">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9515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Assumptions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0" y="1066800"/>
                <a:ext cx="10286999"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b="1" dirty="0">
                    <a:cs typeface="Times New Roman" panose="02020603050405020304" pitchFamily="18" charset="0"/>
                  </a:rPr>
                  <a:t>Assumptions: </a:t>
                </a:r>
              </a:p>
              <a:p>
                <a:pPr marL="457200" indent="-457200">
                  <a:buFont typeface="+mj-lt"/>
                  <a:buAutoNum type="arabicPeriod"/>
                </a:pPr>
                <a:r>
                  <a:rPr lang="en-US" sz="2400" b="0" dirty="0">
                    <a:cs typeface="Times New Roman" panose="02020603050405020304" pitchFamily="18" charset="0"/>
                  </a:rPr>
                  <a:t>Mean zero error: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d>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This is </a:t>
                </a:r>
                <a:r>
                  <a:rPr lang="en-US" sz="2400" i="1" dirty="0">
                    <a:cs typeface="Times New Roman" panose="02020603050405020304" pitchFamily="18" charset="0"/>
                  </a:rPr>
                  <a:t>without loss of generality, given intercept. </a:t>
                </a:r>
              </a:p>
              <a:p>
                <a:pPr marL="457200" indent="-457200">
                  <a:buFont typeface="+mj-lt"/>
                  <a:buAutoNum type="arabicPeriod"/>
                </a:pPr>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0" y="1066800"/>
                <a:ext cx="10286999" cy="5141388"/>
              </a:xfrm>
              <a:blipFill>
                <a:blip r:embed="rId3"/>
                <a:stretch>
                  <a:fillRect l="-889" r="-59"/>
                </a:stretch>
              </a:blipFill>
            </p:spPr>
            <p:txBody>
              <a:bodyPr/>
              <a:lstStyle/>
              <a:p>
                <a:r>
                  <a:rPr lang="en-US">
                    <a:noFill/>
                  </a:rPr>
                  <a:t> </a:t>
                </a:r>
              </a:p>
            </p:txBody>
          </p:sp>
        </mc:Fallback>
      </mc:AlternateContent>
    </p:spTree>
    <p:extLst>
      <p:ext uri="{BB962C8B-B14F-4D97-AF65-F5344CB8AC3E}">
        <p14:creationId xmlns:p14="http://schemas.microsoft.com/office/powerpoint/2010/main" val="231689784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3"/>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pPr marL="0" indent="0">
              <a:buNone/>
            </a:pPr>
            <a:r>
              <a:rPr lang="en-US" sz="2200" b="1" dirty="0">
                <a:solidFill>
                  <a:srgbClr val="0070C0"/>
                </a:solidFill>
                <a:cs typeface="Times New Roman" panose="02020603050405020304" pitchFamily="18" charset="0"/>
              </a:rPr>
              <a:t>Interpreting Results</a:t>
            </a:r>
          </a:p>
          <a:p>
            <a:pPr marL="457200" indent="-457200">
              <a:buFont typeface="+mj-lt"/>
              <a:buAutoNum type="arabicPeriod"/>
            </a:pPr>
            <a:r>
              <a:rPr lang="en-US" sz="2200" dirty="0">
                <a:cs typeface="Times New Roman" panose="02020603050405020304" pitchFamily="18" charset="0"/>
              </a:rPr>
              <a:t>Think “A 1-unit change in </a:t>
            </a:r>
            <a:r>
              <a:rPr lang="en-US" sz="2200" i="1" dirty="0">
                <a:cs typeface="Times New Roman" panose="02020603050405020304" pitchFamily="18" charset="0"/>
              </a:rPr>
              <a:t>x</a:t>
            </a:r>
            <a:r>
              <a:rPr lang="en-US" sz="2200" dirty="0">
                <a:cs typeface="Times New Roman" panose="02020603050405020304" pitchFamily="18" charset="0"/>
              </a:rPr>
              <a:t>…”</a:t>
            </a:r>
          </a:p>
          <a:p>
            <a:pPr marL="457200" indent="-457200">
              <a:buFont typeface="+mj-lt"/>
              <a:buAutoNum type="arabicPeriod"/>
            </a:pPr>
            <a:r>
              <a:rPr lang="en-US" sz="2200" dirty="0">
                <a:cs typeface="Times New Roman" panose="02020603050405020304" pitchFamily="18" charset="0"/>
              </a:rPr>
              <a:t>Economic vs. statistical significance</a:t>
            </a:r>
          </a:p>
          <a:p>
            <a:pPr marL="457200" indent="-457200">
              <a:buFont typeface="+mj-lt"/>
              <a:buAutoNum type="arabicPeriod"/>
            </a:pPr>
            <a:r>
              <a:rPr lang="en-US" sz="2200" dirty="0">
                <a:cs typeface="Times New Roman" panose="02020603050405020304" pitchFamily="18" charset="0"/>
              </a:rPr>
              <a:t>Causality or association?</a:t>
            </a:r>
          </a:p>
        </p:txBody>
      </p:sp>
    </p:spTree>
    <p:extLst>
      <p:ext uri="{BB962C8B-B14F-4D97-AF65-F5344CB8AC3E}">
        <p14:creationId xmlns:p14="http://schemas.microsoft.com/office/powerpoint/2010/main" val="24007506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2"/>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pPr marL="0" indent="0">
              <a:buNone/>
            </a:pPr>
            <a:r>
              <a:rPr lang="en-US" sz="2200" b="1" dirty="0">
                <a:solidFill>
                  <a:srgbClr val="0070C0"/>
                </a:solidFill>
                <a:cs typeface="Times New Roman" panose="02020603050405020304" pitchFamily="18" charset="0"/>
              </a:rPr>
              <a:t>Interpreting Results</a:t>
            </a:r>
          </a:p>
          <a:p>
            <a:pPr marL="457200" indent="-457200">
              <a:buFont typeface="+mj-lt"/>
              <a:buAutoNum type="arabicPeriod"/>
            </a:pPr>
            <a:r>
              <a:rPr lang="en-US" sz="2200" dirty="0">
                <a:cs typeface="Times New Roman" panose="02020603050405020304" pitchFamily="18" charset="0"/>
              </a:rPr>
              <a:t>Think “A 1-unit change in </a:t>
            </a:r>
            <a:r>
              <a:rPr lang="en-US" sz="2200" i="1" dirty="0">
                <a:cs typeface="Times New Roman" panose="02020603050405020304" pitchFamily="18" charset="0"/>
              </a:rPr>
              <a:t>x</a:t>
            </a:r>
            <a:r>
              <a:rPr lang="en-US" sz="2200" dirty="0">
                <a:cs typeface="Times New Roman" panose="02020603050405020304" pitchFamily="18" charset="0"/>
              </a:rPr>
              <a:t>…”</a:t>
            </a:r>
          </a:p>
          <a:p>
            <a:pPr marL="457200" indent="-457200">
              <a:buFont typeface="+mj-lt"/>
              <a:buAutoNum type="arabicPeriod"/>
            </a:pPr>
            <a:r>
              <a:rPr lang="en-US" sz="2200" dirty="0">
                <a:cs typeface="Times New Roman" panose="02020603050405020304" pitchFamily="18" charset="0"/>
              </a:rPr>
              <a:t>Economic vs. statistical significance</a:t>
            </a:r>
          </a:p>
          <a:p>
            <a:pPr marL="457200" indent="-457200">
              <a:buFont typeface="+mj-lt"/>
              <a:buAutoNum type="arabicPeriod"/>
            </a:pPr>
            <a:r>
              <a:rPr lang="en-US" sz="2200" dirty="0">
                <a:cs typeface="Times New Roman" panose="02020603050405020304" pitchFamily="18" charset="0"/>
              </a:rPr>
              <a:t>Causality or association?</a:t>
            </a:r>
          </a:p>
          <a:p>
            <a:pPr marL="457200" indent="-457200">
              <a:buFont typeface="+mj-lt"/>
              <a:buAutoNum type="arabicPeriod"/>
            </a:pPr>
            <a:endParaRPr lang="en-US" sz="2200" dirty="0">
              <a:cs typeface="Times New Roman" panose="02020603050405020304" pitchFamily="18" charset="0"/>
            </a:endParaRPr>
          </a:p>
          <a:p>
            <a:pPr marL="0" indent="0">
              <a:buNone/>
            </a:pPr>
            <a:r>
              <a:rPr lang="en-US" sz="2200" b="1" dirty="0">
                <a:solidFill>
                  <a:srgbClr val="0070C0"/>
                </a:solidFill>
                <a:cs typeface="Times New Roman" panose="02020603050405020304" pitchFamily="18" charset="0"/>
              </a:rPr>
              <a:t>How do you make the table? </a:t>
            </a:r>
          </a:p>
          <a:p>
            <a:pPr marL="457200" indent="-457200">
              <a:buFont typeface="+mj-lt"/>
              <a:buAutoNum type="arabicPeriod"/>
            </a:pPr>
            <a:endParaRPr lang="en-US" sz="2200" dirty="0">
              <a:cs typeface="Times New Roman" panose="02020603050405020304" pitchFamily="18" charset="0"/>
            </a:endParaRPr>
          </a:p>
        </p:txBody>
      </p:sp>
      <p:pic>
        <p:nvPicPr>
          <p:cNvPr id="6" name="Picture 2" descr="RStudio - RStudio">
            <a:extLst>
              <a:ext uri="{FF2B5EF4-FFF2-40B4-BE49-F238E27FC236}">
                <a16:creationId xmlns:a16="http://schemas.microsoft.com/office/drawing/2014/main" id="{E03C9ED9-B41A-44BA-93F1-87819F474C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4562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Types of Significance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rmAutofit/>
          </a:bodyPr>
          <a:lstStyle/>
          <a:p>
            <a:pPr marL="274320" lvl="1" indent="0">
              <a:buNone/>
            </a:pPr>
            <a:r>
              <a:rPr lang="en-US" sz="2800" b="1" dirty="0">
                <a:solidFill>
                  <a:schemeClr val="accent3">
                    <a:lumMod val="75000"/>
                  </a:schemeClr>
                </a:solidFill>
                <a:cs typeface="Times New Roman" panose="02020603050405020304" pitchFamily="18" charset="0"/>
              </a:rPr>
              <a:t>What does significance mean?</a:t>
            </a:r>
          </a:p>
          <a:p>
            <a:pPr lvl="1"/>
            <a:r>
              <a:rPr lang="en-US" sz="2400" dirty="0">
                <a:solidFill>
                  <a:schemeClr val="tx1"/>
                </a:solidFill>
                <a:cs typeface="Times New Roman" panose="02020603050405020304" pitchFamily="18" charset="0"/>
              </a:rPr>
              <a:t>Something that isn’t significant isn’t wrong – just insignificant</a:t>
            </a:r>
          </a:p>
          <a:p>
            <a:pPr lvl="2"/>
            <a:r>
              <a:rPr lang="en-US" sz="2400" dirty="0">
                <a:solidFill>
                  <a:schemeClr val="tx1"/>
                </a:solidFill>
                <a:cs typeface="Times New Roman" panose="02020603050405020304" pitchFamily="18" charset="0"/>
              </a:rPr>
              <a:t>Precise nulls are of research interest</a:t>
            </a:r>
          </a:p>
          <a:p>
            <a:pPr lvl="2"/>
            <a:r>
              <a:rPr lang="en-US" sz="2400" dirty="0">
                <a:solidFill>
                  <a:schemeClr val="tx1"/>
                </a:solidFill>
                <a:cs typeface="Times New Roman" panose="02020603050405020304" pitchFamily="18" charset="0"/>
              </a:rPr>
              <a:t>A model should </a:t>
            </a:r>
            <a:r>
              <a:rPr lang="en-US" sz="2400" b="1" dirty="0">
                <a:solidFill>
                  <a:schemeClr val="tx1"/>
                </a:solidFill>
                <a:cs typeface="Times New Roman" panose="02020603050405020304" pitchFamily="18" charset="0"/>
              </a:rPr>
              <a:t>never </a:t>
            </a:r>
            <a:r>
              <a:rPr lang="en-US" sz="2400" dirty="0">
                <a:solidFill>
                  <a:schemeClr val="tx1"/>
                </a:solidFill>
                <a:cs typeface="Times New Roman" panose="02020603050405020304" pitchFamily="18" charset="0"/>
              </a:rPr>
              <a:t>be modified </a:t>
            </a:r>
            <a:r>
              <a:rPr lang="en-US" sz="2400" i="1" dirty="0">
                <a:solidFill>
                  <a:schemeClr val="tx1"/>
                </a:solidFill>
                <a:cs typeface="Times New Roman" panose="02020603050405020304" pitchFamily="18" charset="0"/>
              </a:rPr>
              <a:t>ex-post </a:t>
            </a:r>
            <a:r>
              <a:rPr lang="en-US" sz="2400" dirty="0">
                <a:solidFill>
                  <a:schemeClr val="tx1"/>
                </a:solidFill>
                <a:cs typeface="Times New Roman" panose="02020603050405020304" pitchFamily="18" charset="0"/>
              </a:rPr>
              <a:t>to obtain significant results!</a:t>
            </a:r>
          </a:p>
          <a:p>
            <a:pPr lvl="1"/>
            <a:r>
              <a:rPr lang="en-US" sz="2400" dirty="0">
                <a:solidFill>
                  <a:schemeClr val="tx1"/>
                </a:solidFill>
                <a:cs typeface="Times New Roman" panose="02020603050405020304" pitchFamily="18" charset="0"/>
              </a:rPr>
              <a:t>One test is rarely sufficient to come to a conclusion</a:t>
            </a:r>
          </a:p>
          <a:p>
            <a:pPr lvl="2"/>
            <a:r>
              <a:rPr lang="en-US" sz="2400" dirty="0">
                <a:solidFill>
                  <a:schemeClr val="tx1"/>
                </a:solidFill>
                <a:cs typeface="Times New Roman" panose="02020603050405020304" pitchFamily="18" charset="0"/>
              </a:rPr>
              <a:t>This is why economics papers are typically 50+ pages plus</a:t>
            </a:r>
            <a:r>
              <a:rPr lang="en-US" sz="2400" b="1" dirty="0">
                <a:solidFill>
                  <a:schemeClr val="tx1"/>
                </a:solidFill>
                <a:cs typeface="Times New Roman" panose="02020603050405020304" pitchFamily="18" charset="0"/>
              </a:rPr>
              <a:t> </a:t>
            </a:r>
            <a:r>
              <a:rPr lang="en-US" sz="2400" dirty="0">
                <a:solidFill>
                  <a:schemeClr val="tx1"/>
                </a:solidFill>
                <a:cs typeface="Times New Roman" panose="02020603050405020304" pitchFamily="18" charset="0"/>
              </a:rPr>
              <a:t>appendix</a:t>
            </a:r>
          </a:p>
          <a:p>
            <a:endParaRPr lang="en-US" sz="2400" dirty="0">
              <a:cs typeface="Times New Roman" panose="02020603050405020304" pitchFamily="18" charset="0"/>
            </a:endParaRPr>
          </a:p>
          <a:p>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cs typeface="Times New Roman" panose="02020603050405020304" pitchFamily="18" charset="0"/>
            </a:endParaRPr>
          </a:p>
        </p:txBody>
      </p:sp>
    </p:spTree>
    <p:extLst>
      <p:ext uri="{BB962C8B-B14F-4D97-AF65-F5344CB8AC3E}">
        <p14:creationId xmlns:p14="http://schemas.microsoft.com/office/powerpoint/2010/main" val="33031674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Types of Significance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rmAutofit/>
          </a:bodyPr>
          <a:lstStyle/>
          <a:p>
            <a:pPr marL="274320" lvl="1" indent="0">
              <a:buNone/>
            </a:pPr>
            <a:r>
              <a:rPr lang="en-US" sz="2800" b="1" dirty="0">
                <a:solidFill>
                  <a:schemeClr val="accent3">
                    <a:lumMod val="75000"/>
                  </a:schemeClr>
                </a:solidFill>
                <a:cs typeface="Times New Roman" panose="02020603050405020304" pitchFamily="18" charset="0"/>
              </a:rPr>
              <a:t>What does significance mean?</a:t>
            </a:r>
          </a:p>
          <a:p>
            <a:pPr lvl="1"/>
            <a:r>
              <a:rPr lang="en-US" sz="2400" dirty="0">
                <a:solidFill>
                  <a:schemeClr val="tx1"/>
                </a:solidFill>
                <a:cs typeface="Times New Roman" panose="02020603050405020304" pitchFamily="18" charset="0"/>
              </a:rPr>
              <a:t>Something that isn’t significant isn’t wrong – just insignificant</a:t>
            </a:r>
          </a:p>
          <a:p>
            <a:pPr lvl="2"/>
            <a:r>
              <a:rPr lang="en-US" sz="2400" dirty="0">
                <a:solidFill>
                  <a:schemeClr val="tx1"/>
                </a:solidFill>
                <a:cs typeface="Times New Roman" panose="02020603050405020304" pitchFamily="18" charset="0"/>
              </a:rPr>
              <a:t>Precise nulls are of research interest</a:t>
            </a:r>
          </a:p>
          <a:p>
            <a:pPr lvl="2"/>
            <a:r>
              <a:rPr lang="en-US" sz="2400" dirty="0">
                <a:solidFill>
                  <a:schemeClr val="tx1"/>
                </a:solidFill>
                <a:cs typeface="Times New Roman" panose="02020603050405020304" pitchFamily="18" charset="0"/>
              </a:rPr>
              <a:t>A model should </a:t>
            </a:r>
            <a:r>
              <a:rPr lang="en-US" sz="2400" b="1" dirty="0">
                <a:solidFill>
                  <a:schemeClr val="tx1"/>
                </a:solidFill>
                <a:cs typeface="Times New Roman" panose="02020603050405020304" pitchFamily="18" charset="0"/>
              </a:rPr>
              <a:t>never </a:t>
            </a:r>
            <a:r>
              <a:rPr lang="en-US" sz="2400" dirty="0">
                <a:solidFill>
                  <a:schemeClr val="tx1"/>
                </a:solidFill>
                <a:cs typeface="Times New Roman" panose="02020603050405020304" pitchFamily="18" charset="0"/>
              </a:rPr>
              <a:t>be modified </a:t>
            </a:r>
            <a:r>
              <a:rPr lang="en-US" sz="2400" i="1" dirty="0">
                <a:solidFill>
                  <a:schemeClr val="tx1"/>
                </a:solidFill>
                <a:cs typeface="Times New Roman" panose="02020603050405020304" pitchFamily="18" charset="0"/>
              </a:rPr>
              <a:t>ex-post </a:t>
            </a:r>
            <a:r>
              <a:rPr lang="en-US" sz="2400" dirty="0">
                <a:solidFill>
                  <a:schemeClr val="tx1"/>
                </a:solidFill>
                <a:cs typeface="Times New Roman" panose="02020603050405020304" pitchFamily="18" charset="0"/>
              </a:rPr>
              <a:t>to obtain significant results!</a:t>
            </a:r>
          </a:p>
          <a:p>
            <a:pPr lvl="1"/>
            <a:r>
              <a:rPr lang="en-US" sz="2400" dirty="0">
                <a:solidFill>
                  <a:schemeClr val="tx1"/>
                </a:solidFill>
                <a:cs typeface="Times New Roman" panose="02020603050405020304" pitchFamily="18" charset="0"/>
              </a:rPr>
              <a:t>One test is rarely sufficient to come to a conclusion</a:t>
            </a:r>
          </a:p>
          <a:p>
            <a:pPr lvl="2"/>
            <a:r>
              <a:rPr lang="en-US" sz="2400" dirty="0">
                <a:solidFill>
                  <a:schemeClr val="tx1"/>
                </a:solidFill>
                <a:cs typeface="Times New Roman" panose="02020603050405020304" pitchFamily="18" charset="0"/>
              </a:rPr>
              <a:t>This is why economics papers are typically 50+ pages plus</a:t>
            </a:r>
            <a:r>
              <a:rPr lang="en-US" sz="2400" b="1" dirty="0">
                <a:solidFill>
                  <a:schemeClr val="tx1"/>
                </a:solidFill>
                <a:cs typeface="Times New Roman" panose="02020603050405020304" pitchFamily="18" charset="0"/>
              </a:rPr>
              <a:t> </a:t>
            </a:r>
            <a:r>
              <a:rPr lang="en-US" sz="2400" dirty="0">
                <a:solidFill>
                  <a:schemeClr val="tx1"/>
                </a:solidFill>
                <a:cs typeface="Times New Roman" panose="02020603050405020304" pitchFamily="18" charset="0"/>
              </a:rPr>
              <a:t>appendix</a:t>
            </a:r>
          </a:p>
          <a:p>
            <a:pPr marL="274320" lvl="1" indent="0">
              <a:buNone/>
            </a:pPr>
            <a:endParaRPr lang="en-US" sz="2400" dirty="0">
              <a:solidFill>
                <a:schemeClr val="tx1"/>
              </a:solidFill>
              <a:cs typeface="Times New Roman" panose="02020603050405020304" pitchFamily="18" charset="0"/>
            </a:endParaRPr>
          </a:p>
          <a:p>
            <a:pPr marL="274320" lvl="1" indent="0">
              <a:buNone/>
            </a:pPr>
            <a:r>
              <a:rPr lang="en-US" sz="2400" dirty="0">
                <a:solidFill>
                  <a:schemeClr val="tx1"/>
                </a:solidFill>
                <a:cs typeface="Times New Roman" panose="02020603050405020304" pitchFamily="18" charset="0"/>
              </a:rPr>
              <a:t>Difference between </a:t>
            </a:r>
            <a:r>
              <a:rPr lang="en-US" sz="2400" b="1" dirty="0">
                <a:solidFill>
                  <a:schemeClr val="accent2">
                    <a:lumMod val="75000"/>
                  </a:schemeClr>
                </a:solidFill>
                <a:cs typeface="Times New Roman" panose="02020603050405020304" pitchFamily="18" charset="0"/>
              </a:rPr>
              <a:t>statistical significance </a:t>
            </a:r>
            <a:r>
              <a:rPr lang="en-US" sz="2400" dirty="0">
                <a:solidFill>
                  <a:schemeClr val="tx1"/>
                </a:solidFill>
                <a:cs typeface="Times New Roman" panose="02020603050405020304" pitchFamily="18" charset="0"/>
              </a:rPr>
              <a:t>and </a:t>
            </a:r>
            <a:r>
              <a:rPr lang="en-US" sz="2400" b="1" dirty="0">
                <a:solidFill>
                  <a:schemeClr val="accent5">
                    <a:lumMod val="75000"/>
                  </a:schemeClr>
                </a:solidFill>
                <a:cs typeface="Times New Roman" panose="02020603050405020304" pitchFamily="18" charset="0"/>
              </a:rPr>
              <a:t>economic significance </a:t>
            </a:r>
            <a:endParaRPr lang="en-US" sz="2400" dirty="0">
              <a:solidFill>
                <a:schemeClr val="accent5">
                  <a:lumMod val="75000"/>
                </a:schemeClr>
              </a:solidFill>
              <a:cs typeface="Times New Roman" panose="02020603050405020304" pitchFamily="18" charset="0"/>
            </a:endParaRPr>
          </a:p>
          <a:p>
            <a:pPr lvl="2"/>
            <a:r>
              <a:rPr lang="en-US" sz="2400" dirty="0">
                <a:solidFill>
                  <a:schemeClr val="tx1"/>
                </a:solidFill>
                <a:cs typeface="Times New Roman" panose="02020603050405020304" pitchFamily="18" charset="0"/>
              </a:rPr>
              <a:t>What does your result mean? </a:t>
            </a:r>
          </a:p>
          <a:p>
            <a:pPr lvl="2"/>
            <a:r>
              <a:rPr lang="en-US" sz="2400" dirty="0">
                <a:solidFill>
                  <a:schemeClr val="tx1"/>
                </a:solidFill>
                <a:cs typeface="Times New Roman" panose="02020603050405020304" pitchFamily="18" charset="0"/>
              </a:rPr>
              <a:t>What does it mean to be statistically significant in this context? </a:t>
            </a:r>
          </a:p>
          <a:p>
            <a:pPr lvl="2"/>
            <a:r>
              <a:rPr lang="en-US" sz="2400" dirty="0">
                <a:solidFill>
                  <a:schemeClr val="tx1"/>
                </a:solidFill>
                <a:cs typeface="Times New Roman" panose="02020603050405020304" pitchFamily="18" charset="0"/>
              </a:rPr>
              <a:t>What does the estimated coefficient imply about policy? Welfare? Etc.? </a:t>
            </a:r>
          </a:p>
          <a:p>
            <a:endParaRPr lang="en-US" sz="2400" dirty="0">
              <a:cs typeface="Times New Roman" panose="02020603050405020304" pitchFamily="18" charset="0"/>
            </a:endParaRPr>
          </a:p>
          <a:p>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cs typeface="Times New Roman" panose="02020603050405020304" pitchFamily="18" charset="0"/>
            </a:endParaRPr>
          </a:p>
        </p:txBody>
      </p:sp>
    </p:spTree>
    <p:extLst>
      <p:ext uri="{BB962C8B-B14F-4D97-AF65-F5344CB8AC3E}">
        <p14:creationId xmlns:p14="http://schemas.microsoft.com/office/powerpoint/2010/main" val="238784882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p:txBody>
      </p:sp>
    </p:spTree>
    <p:extLst>
      <p:ext uri="{BB962C8B-B14F-4D97-AF65-F5344CB8AC3E}">
        <p14:creationId xmlns:p14="http://schemas.microsoft.com/office/powerpoint/2010/main" val="280031197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a:t>
            </a:r>
          </a:p>
          <a:p>
            <a:pPr lvl="1"/>
            <a:r>
              <a:rPr lang="en-US" sz="2200" dirty="0">
                <a:cs typeface="Times New Roman" panose="02020603050405020304" pitchFamily="18" charset="0"/>
              </a:rPr>
              <a:t>How is the outcome variable measured? </a:t>
            </a:r>
          </a:p>
          <a:p>
            <a:pPr lvl="1"/>
            <a:r>
              <a:rPr lang="en-US" sz="2200" dirty="0">
                <a:cs typeface="Times New Roman" panose="02020603050405020304" pitchFamily="18" charset="0"/>
              </a:rPr>
              <a:t>Are we capturing the right spot in the distribution (mean, median, etc.?) </a:t>
            </a:r>
            <a:endParaRPr lang="en-US" sz="2200" b="1" dirty="0">
              <a:cs typeface="Times New Roman" panose="02020603050405020304" pitchFamily="18" charset="0"/>
            </a:endParaRPr>
          </a:p>
        </p:txBody>
      </p:sp>
      <p:pic>
        <p:nvPicPr>
          <p:cNvPr id="6" name="Picture 5">
            <a:extLst>
              <a:ext uri="{FF2B5EF4-FFF2-40B4-BE49-F238E27FC236}">
                <a16:creationId xmlns:a16="http://schemas.microsoft.com/office/drawing/2014/main" id="{DE8195EF-5EDD-49BE-FBDA-CD1359BF35E7}"/>
              </a:ext>
            </a:extLst>
          </p:cNvPr>
          <p:cNvPicPr>
            <a:picLocks noChangeAspect="1"/>
          </p:cNvPicPr>
          <p:nvPr/>
        </p:nvPicPr>
        <p:blipFill>
          <a:blip r:embed="rId3"/>
          <a:stretch>
            <a:fillRect/>
          </a:stretch>
        </p:blipFill>
        <p:spPr>
          <a:xfrm>
            <a:off x="2936726" y="2850952"/>
            <a:ext cx="5785147" cy="3854648"/>
          </a:xfrm>
          <a:prstGeom prst="rect">
            <a:avLst/>
          </a:prstGeom>
        </p:spPr>
      </p:pic>
    </p:spTree>
    <p:extLst>
      <p:ext uri="{BB962C8B-B14F-4D97-AF65-F5344CB8AC3E}">
        <p14:creationId xmlns:p14="http://schemas.microsoft.com/office/powerpoint/2010/main" val="20618528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a:t>
            </a:r>
          </a:p>
        </p:txBody>
      </p:sp>
    </p:spTree>
    <p:extLst>
      <p:ext uri="{BB962C8B-B14F-4D97-AF65-F5344CB8AC3E}">
        <p14:creationId xmlns:p14="http://schemas.microsoft.com/office/powerpoint/2010/main" val="189377180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 </a:t>
            </a:r>
            <a:endParaRPr lang="en-US" sz="2400" b="1" dirty="0">
              <a:cs typeface="Times New Roman" panose="02020603050405020304" pitchFamily="18" charset="0"/>
            </a:endParaRPr>
          </a:p>
          <a:p>
            <a:pPr marL="514350" indent="-514350">
              <a:buFont typeface="+mj-lt"/>
              <a:buAutoNum type="arabicPeriod"/>
            </a:pPr>
            <a:r>
              <a:rPr lang="en-US" sz="2400" b="1" dirty="0">
                <a:cs typeface="Times New Roman" panose="02020603050405020304" pitchFamily="18" charset="0"/>
              </a:rPr>
              <a:t>Statistical validity: </a:t>
            </a:r>
            <a:r>
              <a:rPr lang="en-US" sz="2400" dirty="0">
                <a:cs typeface="Times New Roman" panose="02020603050405020304" pitchFamily="18" charset="0"/>
              </a:rPr>
              <a:t>are your statistics correct? </a:t>
            </a:r>
          </a:p>
          <a:p>
            <a:pPr lvl="1"/>
            <a:r>
              <a:rPr lang="en-US" sz="2200" dirty="0">
                <a:cs typeface="Times New Roman" panose="02020603050405020304" pitchFamily="18" charset="0"/>
              </a:rPr>
              <a:t>Do you have enough </a:t>
            </a:r>
            <a:r>
              <a:rPr lang="en-US" sz="2200" u="sng" dirty="0">
                <a:cs typeface="Times New Roman" panose="02020603050405020304" pitchFamily="18" charset="0"/>
              </a:rPr>
              <a:t>statistical power </a:t>
            </a:r>
            <a:r>
              <a:rPr lang="en-US" sz="2200" dirty="0">
                <a:cs typeface="Times New Roman" panose="02020603050405020304" pitchFamily="18" charset="0"/>
              </a:rPr>
              <a:t>to get the results that you want? </a:t>
            </a:r>
          </a:p>
          <a:p>
            <a:pPr lvl="1"/>
            <a:r>
              <a:rPr lang="en-US" sz="2200" dirty="0">
                <a:cs typeface="Times New Roman" panose="02020603050405020304" pitchFamily="18" charset="0"/>
              </a:rPr>
              <a:t>Are all of your </a:t>
            </a:r>
            <a:r>
              <a:rPr lang="en-US" sz="2200" u="sng" dirty="0">
                <a:cs typeface="Times New Roman" panose="02020603050405020304" pitchFamily="18" charset="0"/>
              </a:rPr>
              <a:t>required assumptions </a:t>
            </a:r>
            <a:r>
              <a:rPr lang="en-US" sz="2200" dirty="0">
                <a:cs typeface="Times New Roman" panose="02020603050405020304" pitchFamily="18" charset="0"/>
              </a:rPr>
              <a:t>met? </a:t>
            </a:r>
          </a:p>
          <a:p>
            <a:pPr lvl="1"/>
            <a:r>
              <a:rPr lang="en-US" sz="2200" dirty="0">
                <a:cs typeface="Times New Roman" panose="02020603050405020304" pitchFamily="18" charset="0"/>
              </a:rPr>
              <a:t>Was there any </a:t>
            </a:r>
            <a:r>
              <a:rPr lang="en-US" sz="2200" u="sng" dirty="0">
                <a:cs typeface="Times New Roman" panose="02020603050405020304" pitchFamily="18" charset="0"/>
              </a:rPr>
              <a:t>p-hacking </a:t>
            </a:r>
            <a:r>
              <a:rPr lang="en-US" sz="2200" dirty="0">
                <a:cs typeface="Times New Roman" panose="02020603050405020304" pitchFamily="18" charset="0"/>
              </a:rPr>
              <a:t>involved in getting the answer you published? </a:t>
            </a:r>
          </a:p>
          <a:p>
            <a:pPr lvl="1"/>
            <a:r>
              <a:rPr lang="en-US" sz="2200" dirty="0">
                <a:cs typeface="Times New Roman" panose="02020603050405020304" pitchFamily="18" charset="0"/>
              </a:rPr>
              <a:t>Are your associations causal or </a:t>
            </a:r>
            <a:r>
              <a:rPr lang="en-US" sz="2200" u="sng" dirty="0">
                <a:cs typeface="Times New Roman" panose="02020603050405020304" pitchFamily="18" charset="0"/>
              </a:rPr>
              <a:t>spurious correlation?</a:t>
            </a:r>
            <a:endParaRPr lang="en-US" sz="2200" dirty="0">
              <a:cs typeface="Times New Roman" panose="02020603050405020304" pitchFamily="18" charset="0"/>
            </a:endParaRPr>
          </a:p>
        </p:txBody>
      </p:sp>
    </p:spTree>
    <p:extLst>
      <p:ext uri="{BB962C8B-B14F-4D97-AF65-F5344CB8AC3E}">
        <p14:creationId xmlns:p14="http://schemas.microsoft.com/office/powerpoint/2010/main" val="259188862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Statistical Power</a:t>
            </a:r>
          </a:p>
        </p:txBody>
      </p:sp>
      <p:pic>
        <p:nvPicPr>
          <p:cNvPr id="5" name="Content Placeholder 4">
            <a:extLst>
              <a:ext uri="{FF2B5EF4-FFF2-40B4-BE49-F238E27FC236}">
                <a16:creationId xmlns:a16="http://schemas.microsoft.com/office/drawing/2014/main" id="{9197E29C-3816-A4E5-A457-C6FABD311340}"/>
              </a:ext>
            </a:extLst>
          </p:cNvPr>
          <p:cNvPicPr>
            <a:picLocks noGrp="1" noChangeAspect="1"/>
          </p:cNvPicPr>
          <p:nvPr>
            <p:ph idx="1"/>
          </p:nvPr>
        </p:nvPicPr>
        <p:blipFill>
          <a:blip r:embed="rId3"/>
          <a:stretch>
            <a:fillRect/>
          </a:stretch>
        </p:blipFill>
        <p:spPr>
          <a:xfrm>
            <a:off x="152400" y="1078843"/>
            <a:ext cx="10972800" cy="4700313"/>
          </a:xfrm>
        </p:spPr>
      </p:pic>
    </p:spTree>
    <p:extLst>
      <p:ext uri="{BB962C8B-B14F-4D97-AF65-F5344CB8AC3E}">
        <p14:creationId xmlns:p14="http://schemas.microsoft.com/office/powerpoint/2010/main" val="225177760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How do I report my results and assumptions? </a:t>
            </a:r>
          </a:p>
        </p:txBody>
      </p:sp>
      <p:sp>
        <p:nvSpPr>
          <p:cNvPr id="3" name="Content Placeholder 2"/>
          <p:cNvSpPr>
            <a:spLocks noGrp="1"/>
          </p:cNvSpPr>
          <p:nvPr>
            <p:ph idx="1"/>
          </p:nvPr>
        </p:nvSpPr>
        <p:spPr>
          <a:xfrm>
            <a:off x="609601" y="1066801"/>
            <a:ext cx="10439400" cy="5141388"/>
          </a:xfrm>
        </p:spPr>
        <p:txBody>
          <a:bodyPr>
            <a:normAutofit/>
          </a:bodyPr>
          <a:lstStyle/>
          <a:p>
            <a:r>
              <a:rPr lang="en-US" sz="2200" dirty="0">
                <a:cs typeface="Times New Roman" panose="02020603050405020304" pitchFamily="18" charset="0"/>
              </a:rPr>
              <a:t>The </a:t>
            </a:r>
            <a:r>
              <a:rPr lang="en-US" sz="2200" dirty="0">
                <a:cs typeface="Times New Roman" panose="02020603050405020304" pitchFamily="18" charset="0"/>
                <a:hlinkClick r:id="rId3"/>
              </a:rPr>
              <a:t>TRIPOD Checklist</a:t>
            </a:r>
            <a:r>
              <a:rPr lang="en-US" sz="2200" dirty="0">
                <a:cs typeface="Times New Roman" panose="02020603050405020304" pitchFamily="18" charset="0"/>
              </a:rPr>
              <a:t> has useful structure on what you should be watching out for</a:t>
            </a:r>
          </a:p>
        </p:txBody>
      </p:sp>
      <p:pic>
        <p:nvPicPr>
          <p:cNvPr id="5" name="Picture 4">
            <a:extLst>
              <a:ext uri="{FF2B5EF4-FFF2-40B4-BE49-F238E27FC236}">
                <a16:creationId xmlns:a16="http://schemas.microsoft.com/office/drawing/2014/main" id="{8D058252-7054-894F-24F7-11A7C17CF28A}"/>
              </a:ext>
            </a:extLst>
          </p:cNvPr>
          <p:cNvPicPr>
            <a:picLocks noChangeAspect="1"/>
          </p:cNvPicPr>
          <p:nvPr/>
        </p:nvPicPr>
        <p:blipFill>
          <a:blip r:embed="rId4"/>
          <a:stretch>
            <a:fillRect/>
          </a:stretch>
        </p:blipFill>
        <p:spPr>
          <a:xfrm>
            <a:off x="1257300" y="1600200"/>
            <a:ext cx="9144000" cy="4873841"/>
          </a:xfrm>
          <a:prstGeom prst="rect">
            <a:avLst/>
          </a:prstGeom>
        </p:spPr>
      </p:pic>
    </p:spTree>
    <p:extLst>
      <p:ext uri="{BB962C8B-B14F-4D97-AF65-F5344CB8AC3E}">
        <p14:creationId xmlns:p14="http://schemas.microsoft.com/office/powerpoint/2010/main" val="12541769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Assumptions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0" y="1066801"/>
                <a:ext cx="10286999"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b="1" dirty="0">
                    <a:cs typeface="Times New Roman" panose="02020603050405020304" pitchFamily="18" charset="0"/>
                  </a:rPr>
                  <a:t>Assumptions: </a:t>
                </a:r>
              </a:p>
              <a:p>
                <a:pPr marL="457200" indent="-457200">
                  <a:buFont typeface="+mj-lt"/>
                  <a:buAutoNum type="arabicPeriod"/>
                </a:pPr>
                <a:r>
                  <a:rPr lang="en-US" sz="2400" b="0" dirty="0">
                    <a:cs typeface="Times New Roman" panose="02020603050405020304" pitchFamily="18" charset="0"/>
                  </a:rPr>
                  <a:t>Mean zero error: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d>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This is </a:t>
                </a:r>
                <a:r>
                  <a:rPr lang="en-US" sz="2400" i="1" dirty="0">
                    <a:cs typeface="Times New Roman" panose="02020603050405020304" pitchFamily="18" charset="0"/>
                  </a:rPr>
                  <a:t>without loss of generality, given intercept. </a:t>
                </a:r>
              </a:p>
              <a:p>
                <a:pPr marL="457200" indent="-457200">
                  <a:buFont typeface="+mj-lt"/>
                  <a:buAutoNum type="arabicPeriod"/>
                </a:pPr>
                <a:r>
                  <a:rPr lang="en-US" sz="2400" dirty="0">
                    <a:cs typeface="Times New Roman" panose="02020603050405020304" pitchFamily="18" charset="0"/>
                  </a:rPr>
                  <a:t>Mean independence: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d>
                    <m:r>
                      <a:rPr lang="en-US" sz="2400" b="0" i="1" smtClean="0">
                        <a:latin typeface="Cambria Math" panose="02040503050406030204" pitchFamily="18" charset="0"/>
                        <a:cs typeface="Times New Roman" panose="02020603050405020304" pitchFamily="18" charset="0"/>
                      </a:rPr>
                      <m:t>= 0</m:t>
                    </m:r>
                  </m:oMath>
                </a14:m>
                <a:r>
                  <a:rPr lang="en-US" sz="2400" dirty="0">
                    <a:cs typeface="Times New Roman" panose="02020603050405020304" pitchFamily="18" charset="0"/>
                  </a:rPr>
                  <a:t> for all values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a:t>
                </a:r>
              </a:p>
              <a:p>
                <a:pPr lvl="1"/>
                <a:r>
                  <a:rPr lang="en-US" sz="2400" dirty="0">
                    <a:cs typeface="Times New Roman" panose="02020603050405020304" pitchFamily="18" charset="0"/>
                  </a:rPr>
                  <a:t>This is often a </a:t>
                </a:r>
                <a:r>
                  <a:rPr lang="en-US" sz="2400" b="1" dirty="0">
                    <a:cs typeface="Times New Roman" panose="02020603050405020304" pitchFamily="18" charset="0"/>
                  </a:rPr>
                  <a:t>critical assumption. </a:t>
                </a:r>
              </a:p>
              <a:p>
                <a:pPr lvl="1"/>
                <a:r>
                  <a:rPr lang="en-US" sz="2400" dirty="0">
                    <a:cs typeface="Times New Roman" panose="02020603050405020304" pitchFamily="18" charset="0"/>
                  </a:rPr>
                  <a:t>What does this mean in terms of our DAG framework? </a:t>
                </a:r>
              </a:p>
              <a:p>
                <a:pPr marL="457200" indent="-457200">
                  <a:buFont typeface="+mj-lt"/>
                  <a:buAutoNum type="arabicPeriod"/>
                </a:pPr>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0" y="1066801"/>
                <a:ext cx="10286999" cy="5141388"/>
              </a:xfrm>
              <a:blipFill>
                <a:blip r:embed="rId3"/>
                <a:stretch>
                  <a:fillRect l="-889" r="-59"/>
                </a:stretch>
              </a:blipFill>
            </p:spPr>
            <p:txBody>
              <a:bodyPr/>
              <a:lstStyle/>
              <a:p>
                <a:r>
                  <a:rPr lang="en-US">
                    <a:noFill/>
                  </a:rPr>
                  <a:t> </a:t>
                </a:r>
              </a:p>
            </p:txBody>
          </p:sp>
        </mc:Fallback>
      </mc:AlternateContent>
    </p:spTree>
    <p:extLst>
      <p:ext uri="{BB962C8B-B14F-4D97-AF65-F5344CB8AC3E}">
        <p14:creationId xmlns:p14="http://schemas.microsoft.com/office/powerpoint/2010/main" val="237890551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 </a:t>
            </a:r>
            <a:endParaRPr lang="en-US" sz="2400" b="1" dirty="0">
              <a:cs typeface="Times New Roman" panose="02020603050405020304" pitchFamily="18" charset="0"/>
            </a:endParaRPr>
          </a:p>
          <a:p>
            <a:pPr marL="514350" indent="-514350">
              <a:buFont typeface="+mj-lt"/>
              <a:buAutoNum type="arabicPeriod"/>
            </a:pPr>
            <a:r>
              <a:rPr lang="en-US" sz="2400" b="1" dirty="0">
                <a:cs typeface="Times New Roman" panose="02020603050405020304" pitchFamily="18" charset="0"/>
              </a:rPr>
              <a:t>Statistical validity: </a:t>
            </a:r>
            <a:r>
              <a:rPr lang="en-US" sz="2400" dirty="0">
                <a:cs typeface="Times New Roman" panose="02020603050405020304" pitchFamily="18" charset="0"/>
              </a:rPr>
              <a:t>are your statistics correct? </a:t>
            </a:r>
          </a:p>
          <a:p>
            <a:pPr marL="514350" indent="-514350">
              <a:buFont typeface="+mj-lt"/>
              <a:buAutoNum type="arabicPeriod"/>
            </a:pPr>
            <a:r>
              <a:rPr lang="en-US" sz="2400" b="1" dirty="0">
                <a:cs typeface="Times New Roman" panose="02020603050405020304" pitchFamily="18" charset="0"/>
              </a:rPr>
              <a:t>Internal validity: </a:t>
            </a:r>
            <a:r>
              <a:rPr lang="en-US" sz="2400" dirty="0">
                <a:cs typeface="Times New Roman" panose="02020603050405020304" pitchFamily="18" charset="0"/>
              </a:rPr>
              <a:t>are your mechanisms correct?</a:t>
            </a:r>
          </a:p>
          <a:p>
            <a:pPr lvl="1"/>
            <a:r>
              <a:rPr lang="en-US" sz="2200" dirty="0">
                <a:cs typeface="Times New Roman" panose="02020603050405020304" pitchFamily="18" charset="0"/>
              </a:rPr>
              <a:t>Did you pick up the causal pathway you wanted? </a:t>
            </a:r>
          </a:p>
          <a:p>
            <a:pPr lvl="1"/>
            <a:r>
              <a:rPr lang="en-US" sz="2200" b="1" dirty="0">
                <a:cs typeface="Times New Roman" panose="02020603050405020304" pitchFamily="18" charset="0"/>
              </a:rPr>
              <a:t>Lots of threats! </a:t>
            </a:r>
          </a:p>
          <a:p>
            <a:pPr lvl="1"/>
            <a:r>
              <a:rPr lang="en-US" sz="2200" dirty="0">
                <a:cs typeface="Times New Roman" panose="02020603050405020304" pitchFamily="18" charset="0"/>
              </a:rPr>
              <a:t>Selection, omitted variable bias, attrition, seasonality, measurement error, spillovers</a:t>
            </a:r>
          </a:p>
          <a:p>
            <a:pPr lvl="1"/>
            <a:r>
              <a:rPr lang="en-US" sz="2200" dirty="0">
                <a:cs typeface="Times New Roman" panose="02020603050405020304" pitchFamily="18" charset="0"/>
              </a:rPr>
              <a:t>Each of these can affect your results </a:t>
            </a:r>
          </a:p>
        </p:txBody>
      </p:sp>
    </p:spTree>
    <p:extLst>
      <p:ext uri="{BB962C8B-B14F-4D97-AF65-F5344CB8AC3E}">
        <p14:creationId xmlns:p14="http://schemas.microsoft.com/office/powerpoint/2010/main" val="378148912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Selection Bias: Marriage and Happiness </a:t>
            </a:r>
          </a:p>
        </p:txBody>
      </p:sp>
      <p:pic>
        <p:nvPicPr>
          <p:cNvPr id="5" name="Content Placeholder 4">
            <a:extLst>
              <a:ext uri="{FF2B5EF4-FFF2-40B4-BE49-F238E27FC236}">
                <a16:creationId xmlns:a16="http://schemas.microsoft.com/office/drawing/2014/main" id="{F2FD8DD1-F390-C246-73D5-9208D984B307}"/>
              </a:ext>
            </a:extLst>
          </p:cNvPr>
          <p:cNvPicPr>
            <a:picLocks noGrp="1" noChangeAspect="1"/>
          </p:cNvPicPr>
          <p:nvPr>
            <p:ph idx="1"/>
          </p:nvPr>
        </p:nvPicPr>
        <p:blipFill>
          <a:blip r:embed="rId3"/>
          <a:stretch>
            <a:fillRect/>
          </a:stretch>
        </p:blipFill>
        <p:spPr>
          <a:xfrm>
            <a:off x="1524000" y="1143000"/>
            <a:ext cx="9144000" cy="5076855"/>
          </a:xfrm>
        </p:spPr>
      </p:pic>
    </p:spTree>
    <p:extLst>
      <p:ext uri="{BB962C8B-B14F-4D97-AF65-F5344CB8AC3E}">
        <p14:creationId xmlns:p14="http://schemas.microsoft.com/office/powerpoint/2010/main" val="316023412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Selection Bias: Marriage and Happiness </a:t>
            </a:r>
          </a:p>
        </p:txBody>
      </p:sp>
      <p:sp>
        <p:nvSpPr>
          <p:cNvPr id="4" name="Content Placeholder 3">
            <a:extLst>
              <a:ext uri="{FF2B5EF4-FFF2-40B4-BE49-F238E27FC236}">
                <a16:creationId xmlns:a16="http://schemas.microsoft.com/office/drawing/2014/main" id="{DBB42422-78FE-EA06-0149-8622B1DC181E}"/>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B8A3EEF0-9E07-7305-31F9-AA7FDFC187A8}"/>
              </a:ext>
            </a:extLst>
          </p:cNvPr>
          <p:cNvPicPr>
            <a:picLocks noChangeAspect="1"/>
          </p:cNvPicPr>
          <p:nvPr/>
        </p:nvPicPr>
        <p:blipFill>
          <a:blip r:embed="rId3"/>
          <a:stretch>
            <a:fillRect/>
          </a:stretch>
        </p:blipFill>
        <p:spPr>
          <a:xfrm>
            <a:off x="1250986" y="896917"/>
            <a:ext cx="9144000" cy="5367936"/>
          </a:xfrm>
          <a:prstGeom prst="rect">
            <a:avLst/>
          </a:prstGeom>
        </p:spPr>
      </p:pic>
    </p:spTree>
    <p:extLst>
      <p:ext uri="{BB962C8B-B14F-4D97-AF65-F5344CB8AC3E}">
        <p14:creationId xmlns:p14="http://schemas.microsoft.com/office/powerpoint/2010/main" val="177080566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Selection Bias: Marriage and Happiness </a:t>
            </a:r>
          </a:p>
        </p:txBody>
      </p:sp>
      <p:sp>
        <p:nvSpPr>
          <p:cNvPr id="4" name="Content Placeholder 3">
            <a:extLst>
              <a:ext uri="{FF2B5EF4-FFF2-40B4-BE49-F238E27FC236}">
                <a16:creationId xmlns:a16="http://schemas.microsoft.com/office/drawing/2014/main" id="{DBB42422-78FE-EA06-0149-8622B1DC181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DEAD9C6-2D5C-3FA0-891A-9E37C12FF39E}"/>
              </a:ext>
            </a:extLst>
          </p:cNvPr>
          <p:cNvPicPr>
            <a:picLocks noChangeAspect="1"/>
          </p:cNvPicPr>
          <p:nvPr/>
        </p:nvPicPr>
        <p:blipFill>
          <a:blip r:embed="rId3"/>
          <a:stretch>
            <a:fillRect/>
          </a:stretch>
        </p:blipFill>
        <p:spPr>
          <a:xfrm>
            <a:off x="1143000" y="838200"/>
            <a:ext cx="9144000" cy="5973299"/>
          </a:xfrm>
          <a:prstGeom prst="rect">
            <a:avLst/>
          </a:prstGeom>
        </p:spPr>
      </p:pic>
    </p:spTree>
    <p:extLst>
      <p:ext uri="{BB962C8B-B14F-4D97-AF65-F5344CB8AC3E}">
        <p14:creationId xmlns:p14="http://schemas.microsoft.com/office/powerpoint/2010/main" val="391739978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Selection Bias: Marriage and Happiness </a:t>
            </a:r>
          </a:p>
        </p:txBody>
      </p:sp>
      <p:sp>
        <p:nvSpPr>
          <p:cNvPr id="4" name="Content Placeholder 3">
            <a:extLst>
              <a:ext uri="{FF2B5EF4-FFF2-40B4-BE49-F238E27FC236}">
                <a16:creationId xmlns:a16="http://schemas.microsoft.com/office/drawing/2014/main" id="{DBB42422-78FE-EA06-0149-8622B1DC181E}"/>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6DF67047-7192-0D44-7EA4-CEDEF72E833B}"/>
              </a:ext>
            </a:extLst>
          </p:cNvPr>
          <p:cNvPicPr>
            <a:picLocks noChangeAspect="1"/>
          </p:cNvPicPr>
          <p:nvPr/>
        </p:nvPicPr>
        <p:blipFill>
          <a:blip r:embed="rId3"/>
          <a:stretch>
            <a:fillRect/>
          </a:stretch>
        </p:blipFill>
        <p:spPr>
          <a:xfrm>
            <a:off x="987552" y="1188350"/>
            <a:ext cx="9144000" cy="4970016"/>
          </a:xfrm>
          <a:prstGeom prst="rect">
            <a:avLst/>
          </a:prstGeom>
        </p:spPr>
      </p:pic>
    </p:spTree>
    <p:extLst>
      <p:ext uri="{BB962C8B-B14F-4D97-AF65-F5344CB8AC3E}">
        <p14:creationId xmlns:p14="http://schemas.microsoft.com/office/powerpoint/2010/main" val="394845706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 </a:t>
            </a:r>
            <a:endParaRPr lang="en-US" sz="2400" b="1" dirty="0">
              <a:cs typeface="Times New Roman" panose="02020603050405020304" pitchFamily="18" charset="0"/>
            </a:endParaRPr>
          </a:p>
          <a:p>
            <a:pPr marL="514350" indent="-514350">
              <a:buFont typeface="+mj-lt"/>
              <a:buAutoNum type="arabicPeriod"/>
            </a:pPr>
            <a:r>
              <a:rPr lang="en-US" sz="2400" b="1" dirty="0">
                <a:cs typeface="Times New Roman" panose="02020603050405020304" pitchFamily="18" charset="0"/>
              </a:rPr>
              <a:t>Statistical validity: </a:t>
            </a:r>
            <a:r>
              <a:rPr lang="en-US" sz="2400" dirty="0">
                <a:cs typeface="Times New Roman" panose="02020603050405020304" pitchFamily="18" charset="0"/>
              </a:rPr>
              <a:t>are your statistics correct? </a:t>
            </a:r>
          </a:p>
          <a:p>
            <a:pPr marL="514350" indent="-514350">
              <a:buFont typeface="+mj-lt"/>
              <a:buAutoNum type="arabicPeriod"/>
            </a:pPr>
            <a:r>
              <a:rPr lang="en-US" sz="2400" b="1" dirty="0">
                <a:cs typeface="Times New Roman" panose="02020603050405020304" pitchFamily="18" charset="0"/>
              </a:rPr>
              <a:t>Internal validity: </a:t>
            </a:r>
            <a:r>
              <a:rPr lang="en-US" sz="2400" dirty="0">
                <a:cs typeface="Times New Roman" panose="02020603050405020304" pitchFamily="18" charset="0"/>
              </a:rPr>
              <a:t>are your mechanisms correct?</a:t>
            </a:r>
          </a:p>
          <a:p>
            <a:pPr marL="514350" indent="-514350">
              <a:buFont typeface="+mj-lt"/>
              <a:buAutoNum type="arabicPeriod"/>
            </a:pPr>
            <a:r>
              <a:rPr lang="en-US" sz="2400" b="1" dirty="0">
                <a:cs typeface="Times New Roman" panose="02020603050405020304" pitchFamily="18" charset="0"/>
              </a:rPr>
              <a:t>External validity: </a:t>
            </a:r>
            <a:r>
              <a:rPr lang="en-US" sz="2400" dirty="0">
                <a:cs typeface="Times New Roman" panose="02020603050405020304" pitchFamily="18" charset="0"/>
              </a:rPr>
              <a:t>are your findings generalizable? </a:t>
            </a:r>
            <a:endParaRPr lang="en-US" sz="2400" b="1" dirty="0">
              <a:cs typeface="Times New Roman" panose="02020603050405020304" pitchFamily="18" charset="0"/>
            </a:endParaRPr>
          </a:p>
          <a:p>
            <a:pPr lvl="1"/>
            <a:r>
              <a:rPr lang="en-US" sz="2200" dirty="0">
                <a:cs typeface="Times New Roman" panose="02020603050405020304" pitchFamily="18" charset="0"/>
              </a:rPr>
              <a:t>Are your results a fluke of a limited sample?</a:t>
            </a:r>
          </a:p>
        </p:txBody>
      </p:sp>
    </p:spTree>
    <p:extLst>
      <p:ext uri="{BB962C8B-B14F-4D97-AF65-F5344CB8AC3E}">
        <p14:creationId xmlns:p14="http://schemas.microsoft.com/office/powerpoint/2010/main" val="345493025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External Validity</a:t>
            </a:r>
          </a:p>
        </p:txBody>
      </p:sp>
      <p:sp>
        <p:nvSpPr>
          <p:cNvPr id="4" name="Content Placeholder 3">
            <a:extLst>
              <a:ext uri="{FF2B5EF4-FFF2-40B4-BE49-F238E27FC236}">
                <a16:creationId xmlns:a16="http://schemas.microsoft.com/office/drawing/2014/main" id="{DBB42422-78FE-EA06-0149-8622B1DC181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E1E3EB3-29D2-475D-8F66-AFB506CC1A5D}"/>
              </a:ext>
            </a:extLst>
          </p:cNvPr>
          <p:cNvPicPr>
            <a:picLocks noChangeAspect="1"/>
          </p:cNvPicPr>
          <p:nvPr/>
        </p:nvPicPr>
        <p:blipFill>
          <a:blip r:embed="rId3"/>
          <a:stretch>
            <a:fillRect/>
          </a:stretch>
        </p:blipFill>
        <p:spPr>
          <a:xfrm>
            <a:off x="2171700" y="896917"/>
            <a:ext cx="7315200" cy="5922526"/>
          </a:xfrm>
          <a:prstGeom prst="rect">
            <a:avLst/>
          </a:prstGeom>
        </p:spPr>
      </p:pic>
    </p:spTree>
    <p:extLst>
      <p:ext uri="{BB962C8B-B14F-4D97-AF65-F5344CB8AC3E}">
        <p14:creationId xmlns:p14="http://schemas.microsoft.com/office/powerpoint/2010/main" val="10456979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Selection Bias: Marriage and Happiness </a:t>
            </a:r>
          </a:p>
        </p:txBody>
      </p:sp>
      <p:sp>
        <p:nvSpPr>
          <p:cNvPr id="4" name="Content Placeholder 3">
            <a:extLst>
              <a:ext uri="{FF2B5EF4-FFF2-40B4-BE49-F238E27FC236}">
                <a16:creationId xmlns:a16="http://schemas.microsoft.com/office/drawing/2014/main" id="{DBB42422-78FE-EA06-0149-8622B1DC181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BB599DA-B765-562B-6B84-F15E5D8F6CBC}"/>
              </a:ext>
            </a:extLst>
          </p:cNvPr>
          <p:cNvPicPr>
            <a:picLocks noChangeAspect="1"/>
          </p:cNvPicPr>
          <p:nvPr/>
        </p:nvPicPr>
        <p:blipFill>
          <a:blip r:embed="rId3"/>
          <a:stretch>
            <a:fillRect/>
          </a:stretch>
        </p:blipFill>
        <p:spPr>
          <a:xfrm>
            <a:off x="2816352" y="1245019"/>
            <a:ext cx="5486400" cy="5330018"/>
          </a:xfrm>
          <a:prstGeom prst="rect">
            <a:avLst/>
          </a:prstGeom>
        </p:spPr>
      </p:pic>
    </p:spTree>
    <p:extLst>
      <p:ext uri="{BB962C8B-B14F-4D97-AF65-F5344CB8AC3E}">
        <p14:creationId xmlns:p14="http://schemas.microsoft.com/office/powerpoint/2010/main" val="329214584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 </a:t>
            </a:r>
            <a:endParaRPr lang="en-US" sz="2400" b="1" dirty="0">
              <a:cs typeface="Times New Roman" panose="02020603050405020304" pitchFamily="18" charset="0"/>
            </a:endParaRPr>
          </a:p>
          <a:p>
            <a:pPr marL="514350" indent="-514350">
              <a:buFont typeface="+mj-lt"/>
              <a:buAutoNum type="arabicPeriod"/>
            </a:pPr>
            <a:r>
              <a:rPr lang="en-US" sz="2400" b="1" dirty="0">
                <a:cs typeface="Times New Roman" panose="02020603050405020304" pitchFamily="18" charset="0"/>
              </a:rPr>
              <a:t>Statistical validity: </a:t>
            </a:r>
            <a:r>
              <a:rPr lang="en-US" sz="2400" dirty="0">
                <a:cs typeface="Times New Roman" panose="02020603050405020304" pitchFamily="18" charset="0"/>
              </a:rPr>
              <a:t>are your statistics correct? </a:t>
            </a:r>
          </a:p>
          <a:p>
            <a:pPr marL="514350" indent="-514350">
              <a:buFont typeface="+mj-lt"/>
              <a:buAutoNum type="arabicPeriod"/>
            </a:pPr>
            <a:r>
              <a:rPr lang="en-US" sz="2400" b="1" dirty="0">
                <a:cs typeface="Times New Roman" panose="02020603050405020304" pitchFamily="18" charset="0"/>
              </a:rPr>
              <a:t>Internal validity: </a:t>
            </a:r>
            <a:r>
              <a:rPr lang="en-US" sz="2400" dirty="0">
                <a:cs typeface="Times New Roman" panose="02020603050405020304" pitchFamily="18" charset="0"/>
              </a:rPr>
              <a:t>are your mechanisms correct?</a:t>
            </a:r>
          </a:p>
          <a:p>
            <a:pPr marL="514350" indent="-514350">
              <a:buFont typeface="+mj-lt"/>
              <a:buAutoNum type="arabicPeriod"/>
            </a:pPr>
            <a:r>
              <a:rPr lang="en-US" sz="2400" b="1" dirty="0">
                <a:cs typeface="Times New Roman" panose="02020603050405020304" pitchFamily="18" charset="0"/>
              </a:rPr>
              <a:t>External validity: </a:t>
            </a:r>
            <a:r>
              <a:rPr lang="en-US" sz="2400" dirty="0">
                <a:cs typeface="Times New Roman" panose="02020603050405020304" pitchFamily="18" charset="0"/>
              </a:rPr>
              <a:t>are your findings generalizable? </a:t>
            </a:r>
            <a:endParaRPr lang="en-US" sz="2400" b="1" dirty="0">
              <a:cs typeface="Times New Roman" panose="02020603050405020304" pitchFamily="18" charset="0"/>
            </a:endParaRPr>
          </a:p>
          <a:p>
            <a:pPr lvl="1"/>
            <a:r>
              <a:rPr lang="en-US" sz="2200" dirty="0">
                <a:cs typeface="Times New Roman" panose="02020603050405020304" pitchFamily="18" charset="0"/>
              </a:rPr>
              <a:t>Are your results a fluke of a limited sample?</a:t>
            </a:r>
          </a:p>
          <a:p>
            <a:pPr lvl="1"/>
            <a:r>
              <a:rPr lang="en-US" sz="2200" dirty="0">
                <a:cs typeface="Times New Roman" panose="02020603050405020304" pitchFamily="18" charset="0"/>
              </a:rPr>
              <a:t>Does your data match the population? </a:t>
            </a:r>
          </a:p>
        </p:txBody>
      </p:sp>
      <p:pic>
        <p:nvPicPr>
          <p:cNvPr id="5" name="Picture 4">
            <a:extLst>
              <a:ext uri="{FF2B5EF4-FFF2-40B4-BE49-F238E27FC236}">
                <a16:creationId xmlns:a16="http://schemas.microsoft.com/office/drawing/2014/main" id="{EFE3ED63-E8BC-2669-0961-1A3C96E8AC49}"/>
              </a:ext>
            </a:extLst>
          </p:cNvPr>
          <p:cNvPicPr>
            <a:picLocks noChangeAspect="1"/>
          </p:cNvPicPr>
          <p:nvPr/>
        </p:nvPicPr>
        <p:blipFill>
          <a:blip r:embed="rId3"/>
          <a:stretch>
            <a:fillRect/>
          </a:stretch>
        </p:blipFill>
        <p:spPr>
          <a:xfrm>
            <a:off x="1981200" y="4495800"/>
            <a:ext cx="7315200" cy="2242555"/>
          </a:xfrm>
          <a:prstGeom prst="rect">
            <a:avLst/>
          </a:prstGeom>
        </p:spPr>
      </p:pic>
    </p:spTree>
    <p:extLst>
      <p:ext uri="{BB962C8B-B14F-4D97-AF65-F5344CB8AC3E}">
        <p14:creationId xmlns:p14="http://schemas.microsoft.com/office/powerpoint/2010/main" val="43135262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Notes on Causality and Bias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46834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Assumptions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0"/>
                <a:ext cx="10515599" cy="5486399"/>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b="1" dirty="0">
                    <a:cs typeface="Times New Roman" panose="02020603050405020304" pitchFamily="18" charset="0"/>
                  </a:rPr>
                  <a:t>Assumptions: </a:t>
                </a:r>
              </a:p>
              <a:p>
                <a:pPr marL="457200" indent="-457200">
                  <a:buFont typeface="+mj-lt"/>
                  <a:buAutoNum type="arabicPeriod"/>
                </a:pPr>
                <a:r>
                  <a:rPr lang="en-US" sz="2400" b="0" dirty="0">
                    <a:cs typeface="Times New Roman" panose="02020603050405020304" pitchFamily="18" charset="0"/>
                  </a:rPr>
                  <a:t>Mean zero error: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d>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This is </a:t>
                </a:r>
                <a:r>
                  <a:rPr lang="en-US" sz="2400" i="1" dirty="0">
                    <a:cs typeface="Times New Roman" panose="02020603050405020304" pitchFamily="18" charset="0"/>
                  </a:rPr>
                  <a:t>without loss of generality, given intercept. </a:t>
                </a:r>
              </a:p>
              <a:p>
                <a:pPr marL="457200" indent="-457200">
                  <a:buFont typeface="+mj-lt"/>
                  <a:buAutoNum type="arabicPeriod"/>
                </a:pPr>
                <a:r>
                  <a:rPr lang="en-US" sz="2400" dirty="0">
                    <a:cs typeface="Times New Roman" panose="02020603050405020304" pitchFamily="18" charset="0"/>
                  </a:rPr>
                  <a:t>Mean independence: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d>
                    <m:r>
                      <a:rPr lang="en-US" sz="2400" b="0" i="1" smtClean="0">
                        <a:latin typeface="Cambria Math" panose="02040503050406030204" pitchFamily="18" charset="0"/>
                        <a:cs typeface="Times New Roman" panose="02020603050405020304" pitchFamily="18" charset="0"/>
                      </a:rPr>
                      <m:t>= 0</m:t>
                    </m:r>
                  </m:oMath>
                </a14:m>
                <a:r>
                  <a:rPr lang="en-US" sz="2400" dirty="0">
                    <a:cs typeface="Times New Roman" panose="02020603050405020304" pitchFamily="18" charset="0"/>
                  </a:rPr>
                  <a:t> for all values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a:t>
                </a:r>
              </a:p>
              <a:p>
                <a:pPr lvl="1"/>
                <a:r>
                  <a:rPr lang="en-US" sz="2400" dirty="0">
                    <a:cs typeface="Times New Roman" panose="02020603050405020304" pitchFamily="18" charset="0"/>
                  </a:rPr>
                  <a:t>This is often a </a:t>
                </a:r>
                <a:r>
                  <a:rPr lang="en-US" sz="2400" b="1" dirty="0">
                    <a:cs typeface="Times New Roman" panose="02020603050405020304" pitchFamily="18" charset="0"/>
                  </a:rPr>
                  <a:t>critical assumption. </a:t>
                </a:r>
                <a:r>
                  <a:rPr lang="en-US" sz="2400" dirty="0">
                    <a:cs typeface="Times New Roman" panose="02020603050405020304" pitchFamily="18" charset="0"/>
                  </a:rPr>
                  <a:t>What does it mean? </a:t>
                </a:r>
              </a:p>
              <a:p>
                <a:pPr lvl="1"/>
                <a:r>
                  <a:rPr lang="en-US" sz="2400" dirty="0">
                    <a:cs typeface="Times New Roman" panose="02020603050405020304" pitchFamily="18" charset="0"/>
                  </a:rPr>
                  <a:t>Consequence: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𝑦</m:t>
                        </m:r>
                      </m:e>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pPr marL="457200" indent="-457200">
                  <a:buFont typeface="+mj-lt"/>
                  <a:buAutoNum type="arabicPeriod" startAt="3"/>
                </a:pPr>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0"/>
                <a:ext cx="10515599" cy="5486399"/>
              </a:xfrm>
              <a:blipFill>
                <a:blip r:embed="rId3"/>
                <a:stretch>
                  <a:fillRect l="-870"/>
                </a:stretch>
              </a:blipFill>
            </p:spPr>
            <p:txBody>
              <a:bodyPr/>
              <a:lstStyle/>
              <a:p>
                <a:r>
                  <a:rPr lang="en-US">
                    <a:noFill/>
                  </a:rPr>
                  <a:t> </a:t>
                </a:r>
              </a:p>
            </p:txBody>
          </p:sp>
        </mc:Fallback>
      </mc:AlternateContent>
    </p:spTree>
    <p:extLst>
      <p:ext uri="{BB962C8B-B14F-4D97-AF65-F5344CB8AC3E}">
        <p14:creationId xmlns:p14="http://schemas.microsoft.com/office/powerpoint/2010/main" val="43404086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Interpreting your results causally (One more time)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90600" y="954612"/>
            <a:ext cx="9982201" cy="5141388"/>
          </a:xfrm>
        </p:spPr>
        <p:txBody>
          <a:bodyPr>
            <a:noAutofit/>
          </a:bodyPr>
          <a:lstStyle/>
          <a:p>
            <a:pPr marL="0" indent="0">
              <a:buNone/>
            </a:pPr>
            <a:r>
              <a:rPr lang="en-US" sz="2400" b="1" dirty="0">
                <a:solidFill>
                  <a:schemeClr val="accent2">
                    <a:lumMod val="75000"/>
                  </a:schemeClr>
                </a:solidFill>
                <a:cs typeface="Times New Roman" panose="02020603050405020304" pitchFamily="18" charset="0"/>
              </a:rPr>
              <a:t>Remember that causality is hard!</a:t>
            </a:r>
          </a:p>
          <a:p>
            <a:pPr marL="0" indent="0">
              <a:buNone/>
            </a:pPr>
            <a:r>
              <a:rPr lang="en-US" sz="2400" dirty="0">
                <a:cs typeface="Times New Roman" panose="02020603050405020304" pitchFamily="18" charset="0"/>
              </a:rPr>
              <a:t>Even after specifying your model, other things could go wrong: </a:t>
            </a:r>
          </a:p>
          <a:p>
            <a:pPr marL="457200" indent="-457200">
              <a:buFont typeface="+mj-lt"/>
              <a:buAutoNum type="arabicPeriod"/>
            </a:pPr>
            <a:r>
              <a:rPr lang="en-US" sz="2400" dirty="0">
                <a:cs typeface="Times New Roman" panose="02020603050405020304" pitchFamily="18" charset="0"/>
              </a:rPr>
              <a:t>Omitted Variables: missing data can </a:t>
            </a:r>
            <a:r>
              <a:rPr lang="en-US" sz="2400" u="sng" dirty="0">
                <a:cs typeface="Times New Roman" panose="02020603050405020304" pitchFamily="18" charset="0"/>
              </a:rPr>
              <a:t>bias</a:t>
            </a:r>
            <a:r>
              <a:rPr lang="en-US" sz="2400" dirty="0">
                <a:cs typeface="Times New Roman" panose="02020603050405020304" pitchFamily="18" charset="0"/>
              </a:rPr>
              <a:t> your estimates</a:t>
            </a:r>
          </a:p>
          <a:p>
            <a:pPr marL="457200" indent="-457200">
              <a:buFont typeface="+mj-lt"/>
              <a:buAutoNum type="arabicPeriod"/>
            </a:pPr>
            <a:r>
              <a:rPr lang="en-US" sz="2400" dirty="0">
                <a:cs typeface="Times New Roman" panose="02020603050405020304" pitchFamily="18" charset="0"/>
              </a:rPr>
              <a:t>Measurement Error: mismeasured data can </a:t>
            </a:r>
            <a:r>
              <a:rPr lang="en-US" sz="2400" u="sng" dirty="0">
                <a:cs typeface="Times New Roman" panose="02020603050405020304" pitchFamily="18" charset="0"/>
              </a:rPr>
              <a:t>bias </a:t>
            </a:r>
            <a:r>
              <a:rPr lang="en-US" sz="2400" dirty="0">
                <a:cs typeface="Times New Roman" panose="02020603050405020304" pitchFamily="18" charset="0"/>
              </a:rPr>
              <a:t>your estimates</a:t>
            </a:r>
          </a:p>
          <a:p>
            <a:pPr marL="457200" indent="-457200">
              <a:buFont typeface="+mj-lt"/>
              <a:buAutoNum type="arabicPeriod"/>
            </a:pPr>
            <a:r>
              <a:rPr lang="en-US" sz="2400" dirty="0">
                <a:cs typeface="Times New Roman" panose="02020603050405020304" pitchFamily="18" charset="0"/>
              </a:rPr>
              <a:t>Collinearity: correlation between variables can limit </a:t>
            </a:r>
            <a:r>
              <a:rPr lang="en-US" sz="2400" u="sng" dirty="0">
                <a:cs typeface="Times New Roman" panose="02020603050405020304" pitchFamily="18" charset="0"/>
              </a:rPr>
              <a:t>inferences</a:t>
            </a:r>
            <a:endParaRPr lang="en-US" sz="2400"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p:spTree>
    <p:extLst>
      <p:ext uri="{BB962C8B-B14F-4D97-AF65-F5344CB8AC3E}">
        <p14:creationId xmlns:p14="http://schemas.microsoft.com/office/powerpoint/2010/main" val="8974674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Omitted Variables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US" sz="2400" dirty="0"/>
                  <a:t>Maybe you didn’t have data on a specific variable </a:t>
                </a:r>
                <a14:m>
                  <m:oMath xmlns:m="http://schemas.openxmlformats.org/officeDocument/2006/math">
                    <m:r>
                      <a:rPr lang="en-US" sz="2400" b="0" i="1" smtClean="0">
                        <a:latin typeface="Cambria Math" panose="02040503050406030204" pitchFamily="18" charset="0"/>
                      </a:rPr>
                      <m:t>𝑧</m:t>
                    </m:r>
                  </m:oMath>
                </a14:m>
                <a:endParaRPr lang="en-US" sz="2400" dirty="0"/>
              </a:p>
              <a:p>
                <a:r>
                  <a:rPr lang="en-US" sz="2400" dirty="0"/>
                  <a:t>But if </a:t>
                </a:r>
                <a14:m>
                  <m:oMath xmlns:m="http://schemas.openxmlformats.org/officeDocument/2006/math">
                    <m:r>
                      <a:rPr lang="en-US" sz="2400" b="0" i="1" smtClean="0">
                        <a:latin typeface="Cambria Math" panose="02040503050406030204" pitchFamily="18" charset="0"/>
                      </a:rPr>
                      <m:t>𝐶𝑜𝑟𝑟</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e>
                    </m:d>
                    <m:r>
                      <a:rPr lang="en-US" sz="2400" b="0" i="1" smtClean="0">
                        <a:latin typeface="Cambria Math" panose="02040503050406030204" pitchFamily="18" charset="0"/>
                      </a:rPr>
                      <m:t>≠0</m:t>
                    </m:r>
                  </m:oMath>
                </a14:m>
                <a:r>
                  <a:rPr lang="en-US" sz="2400" dirty="0"/>
                  <a:t>, then omitting </a:t>
                </a:r>
                <a14:m>
                  <m:oMath xmlns:m="http://schemas.openxmlformats.org/officeDocument/2006/math">
                    <m:r>
                      <a:rPr lang="en-US" sz="2400" b="0" i="1" smtClean="0">
                        <a:latin typeface="Cambria Math" panose="02040503050406030204" pitchFamily="18" charset="0"/>
                      </a:rPr>
                      <m:t>𝑧</m:t>
                    </m:r>
                  </m:oMath>
                </a14:m>
                <a:r>
                  <a:rPr lang="en-US" sz="2400" dirty="0"/>
                  <a:t> means </a:t>
                </a:r>
                <a14:m>
                  <m:oMath xmlns:m="http://schemas.openxmlformats.org/officeDocument/2006/math">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𝐸</m:t>
                    </m:r>
                    <m:d>
                      <m:dPr>
                        <m:ctrlP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dPr>
                      <m:e>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𝜖</m:t>
                        </m:r>
                        <m:r>
                          <a:rPr lang="en-US" sz="2400" i="1">
                            <a:solidFill>
                              <a:schemeClr val="tx1">
                                <a:lumMod val="75000"/>
                                <a:lumOff val="25000"/>
                              </a:schemeClr>
                            </a:solidFill>
                            <a:latin typeface="Cambria Math"/>
                            <a:ea typeface="Open Sans" panose="020B0606030504020204" pitchFamily="34" charset="0"/>
                            <a:cs typeface="Open Sans" panose="020B0606030504020204" pitchFamily="34" charset="0"/>
                          </a:rPr>
                          <m:t>|</m:t>
                        </m:r>
                        <m:r>
                          <a:rPr lang="en-US" sz="2400" i="1">
                            <a:solidFill>
                              <a:schemeClr val="tx1">
                                <a:lumMod val="75000"/>
                                <a:lumOff val="25000"/>
                              </a:schemeClr>
                            </a:solidFill>
                            <a:latin typeface="Cambria Math"/>
                            <a:ea typeface="Open Sans" panose="020B0606030504020204" pitchFamily="34" charset="0"/>
                            <a:cs typeface="Open Sans" panose="020B0606030504020204" pitchFamily="34" charset="0"/>
                          </a:rPr>
                          <m:t>𝑥</m:t>
                        </m:r>
                      </m:e>
                    </m:d>
                    <m:r>
                      <a:rPr lang="en-US" sz="2400" i="1" smtClean="0">
                        <a:solidFill>
                          <a:schemeClr val="tx1">
                            <a:lumMod val="75000"/>
                            <a:lumOff val="25000"/>
                          </a:schemeClr>
                        </a:solidFill>
                        <a:latin typeface="Cambria Math"/>
                        <a:ea typeface="Open Sans" panose="020B0606030504020204" pitchFamily="34" charset="0"/>
                        <a:cs typeface="Open Sans" panose="020B0606030504020204" pitchFamily="34" charset="0"/>
                      </a:rPr>
                      <m:t>≠</m:t>
                    </m:r>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0</m:t>
                    </m:r>
                  </m:oMath>
                </a14:m>
                <a:endParaRPr lang="en-US" sz="2400" dirty="0">
                  <a:solidFill>
                    <a:schemeClr val="tx1">
                      <a:lumMod val="75000"/>
                      <a:lumOff val="25000"/>
                    </a:schemeClr>
                  </a:solidFill>
                  <a:ea typeface="Open Sans" panose="020B0606030504020204" pitchFamily="34" charset="0"/>
                  <a:cs typeface="Open Sans" panose="020B0606030504020204" pitchFamily="34" charset="0"/>
                </a:endParaRPr>
              </a:p>
              <a:p>
                <a:endParaRPr lang="en-US" sz="2400" dirty="0"/>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489" t="-1305"/>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054B82A6-C3DA-E025-3D6C-9C6469ABAF9F}"/>
              </a:ext>
            </a:extLst>
          </p:cNvPr>
          <p:cNvSpPr/>
          <p:nvPr/>
        </p:nvSpPr>
        <p:spPr>
          <a:xfrm>
            <a:off x="4557268" y="2521734"/>
            <a:ext cx="957217" cy="957217"/>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6DCD8A55-E89F-6542-00A1-1A0AA6B51C6F}"/>
                  </a:ext>
                </a:extLst>
              </p:cNvPr>
              <p:cNvSpPr/>
              <p:nvPr/>
            </p:nvSpPr>
            <p:spPr>
              <a:xfrm>
                <a:off x="5092152" y="4436167"/>
                <a:ext cx="957217" cy="957217"/>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latin typeface="Times New Roman" panose="02020603050405020304" pitchFamily="18" charset="0"/>
                </a:endParaRPr>
              </a:p>
            </p:txBody>
          </p:sp>
        </mc:Choice>
        <mc:Fallback xmlns="">
          <p:sp>
            <p:nvSpPr>
              <p:cNvPr id="8" name="Oval 7">
                <a:extLst>
                  <a:ext uri="{FF2B5EF4-FFF2-40B4-BE49-F238E27FC236}">
                    <a16:creationId xmlns:a16="http://schemas.microsoft.com/office/drawing/2014/main" id="{6DCD8A55-E89F-6542-00A1-1A0AA6B51C6F}"/>
                  </a:ext>
                </a:extLst>
              </p:cNvPr>
              <p:cNvSpPr>
                <a:spLocks noRot="1" noChangeAspect="1" noMove="1" noResize="1" noEditPoints="1" noAdjustHandles="1" noChangeArrowheads="1" noChangeShapeType="1" noTextEdit="1"/>
              </p:cNvSpPr>
              <p:nvPr/>
            </p:nvSpPr>
            <p:spPr>
              <a:xfrm>
                <a:off x="5092152" y="4436167"/>
                <a:ext cx="957217" cy="957217"/>
              </a:xfrm>
              <a:prstGeom prst="ellipse">
                <a:avLst/>
              </a:prstGeom>
              <a:blipFill>
                <a:blip r:embed="rId4"/>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A2851B9D-9F2A-6B57-464A-C1E8D856B2DD}"/>
              </a:ext>
            </a:extLst>
          </p:cNvPr>
          <p:cNvCxnSpPr>
            <a:cxnSpLocks/>
          </p:cNvCxnSpPr>
          <p:nvPr/>
        </p:nvCxnSpPr>
        <p:spPr>
          <a:xfrm>
            <a:off x="3193568" y="3000342"/>
            <a:ext cx="12839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01653AC-998B-FC3C-4CF1-E7F63C8C828F}"/>
              </a:ext>
            </a:extLst>
          </p:cNvPr>
          <p:cNvCxnSpPr>
            <a:cxnSpLocks/>
            <a:endCxn id="8" idx="0"/>
          </p:cNvCxnSpPr>
          <p:nvPr/>
        </p:nvCxnSpPr>
        <p:spPr>
          <a:xfrm>
            <a:off x="5171922" y="3478951"/>
            <a:ext cx="398838" cy="957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0F5B67B3-1DBD-0420-3302-97BF412C594A}"/>
              </a:ext>
            </a:extLst>
          </p:cNvPr>
          <p:cNvSpPr/>
          <p:nvPr/>
        </p:nvSpPr>
        <p:spPr>
          <a:xfrm>
            <a:off x="1981200" y="2362200"/>
            <a:ext cx="1099622" cy="1116751"/>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13" name="Oval 12">
            <a:extLst>
              <a:ext uri="{FF2B5EF4-FFF2-40B4-BE49-F238E27FC236}">
                <a16:creationId xmlns:a16="http://schemas.microsoft.com/office/drawing/2014/main" id="{9B7BAED6-7567-B500-676E-D278343D47F2}"/>
              </a:ext>
            </a:extLst>
          </p:cNvPr>
          <p:cNvSpPr/>
          <p:nvPr/>
        </p:nvSpPr>
        <p:spPr>
          <a:xfrm>
            <a:off x="2300272" y="4755241"/>
            <a:ext cx="957217" cy="957217"/>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R</a:t>
            </a:r>
          </a:p>
        </p:txBody>
      </p:sp>
      <p:cxnSp>
        <p:nvCxnSpPr>
          <p:cNvPr id="14" name="Straight Arrow Connector 13">
            <a:extLst>
              <a:ext uri="{FF2B5EF4-FFF2-40B4-BE49-F238E27FC236}">
                <a16:creationId xmlns:a16="http://schemas.microsoft.com/office/drawing/2014/main" id="{E61968AE-2FD8-1274-D2F2-B3FDB752931B}"/>
              </a:ext>
            </a:extLst>
          </p:cNvPr>
          <p:cNvCxnSpPr>
            <a:cxnSpLocks/>
          </p:cNvCxnSpPr>
          <p:nvPr/>
        </p:nvCxnSpPr>
        <p:spPr>
          <a:xfrm>
            <a:off x="3097953" y="3159878"/>
            <a:ext cx="1914433" cy="1754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A23F6D4-81C3-D56B-FC29-1E932879A761}"/>
              </a:ext>
            </a:extLst>
          </p:cNvPr>
          <p:cNvCxnSpPr>
            <a:cxnSpLocks/>
          </p:cNvCxnSpPr>
          <p:nvPr/>
        </p:nvCxnSpPr>
        <p:spPr>
          <a:xfrm flipH="1" flipV="1">
            <a:off x="2619344" y="3638487"/>
            <a:ext cx="159536" cy="1116753"/>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1F52F2D-5DC8-8B7F-2EC2-F40C85C830DA}"/>
              </a:ext>
            </a:extLst>
          </p:cNvPr>
          <p:cNvCxnSpPr>
            <a:cxnSpLocks/>
          </p:cNvCxnSpPr>
          <p:nvPr/>
        </p:nvCxnSpPr>
        <p:spPr>
          <a:xfrm flipV="1">
            <a:off x="3417025" y="5074312"/>
            <a:ext cx="1459316" cy="15953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43021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Omitted Variables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US" sz="2400" dirty="0"/>
                  <a:t>Maybe you didn’t have data on a specific variable </a:t>
                </a:r>
                <a14:m>
                  <m:oMath xmlns:m="http://schemas.openxmlformats.org/officeDocument/2006/math">
                    <m:r>
                      <a:rPr lang="en-US" sz="2400" b="0" i="1" smtClean="0">
                        <a:latin typeface="Cambria Math" panose="02040503050406030204" pitchFamily="18" charset="0"/>
                      </a:rPr>
                      <m:t>𝑧</m:t>
                    </m:r>
                  </m:oMath>
                </a14:m>
                <a:endParaRPr lang="en-US" sz="2400" dirty="0"/>
              </a:p>
              <a:p>
                <a:r>
                  <a:rPr lang="en-US" sz="2400" dirty="0"/>
                  <a:t>But if </a:t>
                </a:r>
                <a14:m>
                  <m:oMath xmlns:m="http://schemas.openxmlformats.org/officeDocument/2006/math">
                    <m:r>
                      <a:rPr lang="en-US" sz="2400" b="0" i="1" smtClean="0">
                        <a:latin typeface="Cambria Math" panose="02040503050406030204" pitchFamily="18" charset="0"/>
                      </a:rPr>
                      <m:t>𝐶𝑜𝑟𝑟</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e>
                    </m:d>
                    <m:r>
                      <a:rPr lang="en-US" sz="2400" b="0" i="1" smtClean="0">
                        <a:latin typeface="Cambria Math" panose="02040503050406030204" pitchFamily="18" charset="0"/>
                      </a:rPr>
                      <m:t>≠0</m:t>
                    </m:r>
                  </m:oMath>
                </a14:m>
                <a:r>
                  <a:rPr lang="en-US" sz="2400" dirty="0"/>
                  <a:t>, then omitting </a:t>
                </a:r>
                <a14:m>
                  <m:oMath xmlns:m="http://schemas.openxmlformats.org/officeDocument/2006/math">
                    <m:r>
                      <a:rPr lang="en-US" sz="2400" b="0" i="1" smtClean="0">
                        <a:latin typeface="Cambria Math" panose="02040503050406030204" pitchFamily="18" charset="0"/>
                      </a:rPr>
                      <m:t>𝑧</m:t>
                    </m:r>
                  </m:oMath>
                </a14:m>
                <a:r>
                  <a:rPr lang="en-US" sz="2400" dirty="0"/>
                  <a:t> means </a:t>
                </a:r>
                <a14:m>
                  <m:oMath xmlns:m="http://schemas.openxmlformats.org/officeDocument/2006/math">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𝐸</m:t>
                    </m:r>
                    <m:d>
                      <m:dPr>
                        <m:ctrlP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dPr>
                      <m:e>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𝜖</m:t>
                        </m:r>
                        <m:r>
                          <a:rPr lang="en-US" sz="2400" i="1">
                            <a:solidFill>
                              <a:schemeClr val="tx1">
                                <a:lumMod val="75000"/>
                                <a:lumOff val="25000"/>
                              </a:schemeClr>
                            </a:solidFill>
                            <a:latin typeface="Cambria Math"/>
                            <a:ea typeface="Open Sans" panose="020B0606030504020204" pitchFamily="34" charset="0"/>
                            <a:cs typeface="Open Sans" panose="020B0606030504020204" pitchFamily="34" charset="0"/>
                          </a:rPr>
                          <m:t>|</m:t>
                        </m:r>
                        <m:r>
                          <a:rPr lang="en-US" sz="2400" i="1">
                            <a:solidFill>
                              <a:schemeClr val="tx1">
                                <a:lumMod val="75000"/>
                                <a:lumOff val="25000"/>
                              </a:schemeClr>
                            </a:solidFill>
                            <a:latin typeface="Cambria Math"/>
                            <a:ea typeface="Open Sans" panose="020B0606030504020204" pitchFamily="34" charset="0"/>
                            <a:cs typeface="Open Sans" panose="020B0606030504020204" pitchFamily="34" charset="0"/>
                          </a:rPr>
                          <m:t>𝑥</m:t>
                        </m:r>
                      </m:e>
                    </m:d>
                    <m:r>
                      <a:rPr lang="en-US" sz="2400" i="1" smtClean="0">
                        <a:solidFill>
                          <a:schemeClr val="tx1">
                            <a:lumMod val="75000"/>
                            <a:lumOff val="25000"/>
                          </a:schemeClr>
                        </a:solidFill>
                        <a:latin typeface="Cambria Math"/>
                        <a:ea typeface="Open Sans" panose="020B0606030504020204" pitchFamily="34" charset="0"/>
                        <a:cs typeface="Open Sans" panose="020B0606030504020204" pitchFamily="34" charset="0"/>
                      </a:rPr>
                      <m:t>≠</m:t>
                    </m:r>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0</m:t>
                    </m:r>
                  </m:oMath>
                </a14:m>
                <a:endParaRPr lang="en-US" sz="2400" dirty="0">
                  <a:solidFill>
                    <a:schemeClr val="tx1">
                      <a:lumMod val="75000"/>
                      <a:lumOff val="25000"/>
                    </a:schemeClr>
                  </a:solidFill>
                  <a:ea typeface="Open Sans" panose="020B0606030504020204" pitchFamily="34" charset="0"/>
                  <a:cs typeface="Open Sans" panose="020B0606030504020204" pitchFamily="34" charset="0"/>
                </a:endParaRPr>
              </a:p>
              <a:p>
                <a:r>
                  <a:rPr lang="en-US" sz="2400" dirty="0"/>
                  <a:t>This leads to </a:t>
                </a:r>
                <a:r>
                  <a:rPr lang="en-US" sz="2400" b="1" dirty="0">
                    <a:solidFill>
                      <a:schemeClr val="accent2">
                        <a:lumMod val="75000"/>
                      </a:schemeClr>
                    </a:solidFill>
                  </a:rPr>
                  <a:t>bias</a:t>
                </a:r>
                <a:r>
                  <a:rPr lang="en-US" sz="2400" b="1" dirty="0"/>
                  <a:t> </a:t>
                </a:r>
                <a:r>
                  <a:rPr lang="en-US" sz="2400" dirty="0"/>
                  <a:t>in your estimates:</a:t>
                </a:r>
              </a:p>
              <a:p>
                <a:endParaRPr lang="en-US" sz="2400" dirty="0"/>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2"/>
                <a:stretch>
                  <a:fillRect l="-489" t="-13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39423BC8-6536-D348-583C-0234080C6873}"/>
                  </a:ext>
                </a:extLst>
              </p:cNvPr>
              <p:cNvSpPr/>
              <p:nvPr/>
            </p:nvSpPr>
            <p:spPr>
              <a:xfrm>
                <a:off x="848801" y="2807515"/>
                <a:ext cx="10265797" cy="1573636"/>
              </a:xfrm>
              <a:prstGeom prst="rect">
                <a:avLst/>
              </a:prstGeom>
            </p:spPr>
            <p:txBody>
              <a:bodyPr wrap="square">
                <a:spAutoFit/>
              </a:bodyPr>
              <a:lstStyle/>
              <a:p>
                <a:pPr marL="118872" fontAlgn="auto">
                  <a:spcBef>
                    <a:spcPts val="0"/>
                  </a:spcBef>
                  <a:spcAft>
                    <a:spcPts val="0"/>
                  </a:spcAft>
                  <a:defRPr/>
                </a:pPr>
                <a14:m>
                  <m:oMathPara xmlns:m="http://schemas.openxmlformats.org/officeDocument/2006/math">
                    <m:oMathParaPr>
                      <m:jc m:val="centerGroup"/>
                    </m:oMathParaPr>
                    <m:oMath xmlns:m="http://schemas.openxmlformats.org/officeDocument/2006/math">
                      <m:r>
                        <m:rPr>
                          <m:sty m:val="p"/>
                        </m:rPr>
                        <a:rPr lang="en-CA" sz="3200" b="0" i="0" smtClean="0">
                          <a:solidFill>
                            <a:schemeClr val="tx1">
                              <a:lumMod val="65000"/>
                              <a:lumOff val="35000"/>
                            </a:schemeClr>
                          </a:solidFill>
                          <a:latin typeface="Cambria Math" panose="02040503050406030204" pitchFamily="18" charset="0"/>
                          <a:cs typeface="Times New Roman" pitchFamily="18" charset="0"/>
                        </a:rPr>
                        <m:t>bias</m:t>
                      </m:r>
                      <m:d>
                        <m:dPr>
                          <m:ctrlPr>
                            <a:rPr lang="en-CA" sz="3200" b="0" i="1" smtClean="0">
                              <a:solidFill>
                                <a:schemeClr val="tx1">
                                  <a:lumMod val="65000"/>
                                  <a:lumOff val="35000"/>
                                </a:schemeClr>
                              </a:solidFill>
                              <a:latin typeface="Cambria Math" panose="02040503050406030204" pitchFamily="18" charset="0"/>
                              <a:cs typeface="Times New Roman" pitchFamily="18" charset="0"/>
                            </a:rPr>
                          </m:ctrlPr>
                        </m:dPr>
                        <m:e>
                          <m:acc>
                            <m:accPr>
                              <m:chr m:val="̂"/>
                              <m:ctrlPr>
                                <a:rPr lang="en-US" sz="3200" b="0" i="1" smtClean="0">
                                  <a:solidFill>
                                    <a:schemeClr val="tx1">
                                      <a:lumMod val="65000"/>
                                      <a:lumOff val="35000"/>
                                    </a:schemeClr>
                                  </a:solidFill>
                                  <a:latin typeface="Cambria Math" panose="02040503050406030204" pitchFamily="18" charset="0"/>
                                  <a:cs typeface="Times New Roman" pitchFamily="18" charset="0"/>
                                </a:rPr>
                              </m:ctrlPr>
                            </m:accPr>
                            <m:e>
                              <m:sSub>
                                <m:sSubPr>
                                  <m:ctrlPr>
                                    <a:rPr lang="en-US" sz="3200" b="0" i="1" smtClean="0">
                                      <a:solidFill>
                                        <a:schemeClr val="tx1">
                                          <a:lumMod val="65000"/>
                                          <a:lumOff val="35000"/>
                                        </a:schemeClr>
                                      </a:solidFill>
                                      <a:latin typeface="Cambria Math" panose="02040503050406030204" pitchFamily="18" charset="0"/>
                                      <a:cs typeface="Times New Roman" pitchFamily="18" charset="0"/>
                                    </a:rPr>
                                  </m:ctrlPr>
                                </m:sSubPr>
                                <m:e>
                                  <m:r>
                                    <a:rPr lang="en-US" sz="3200" b="0" i="1" smtClean="0">
                                      <a:solidFill>
                                        <a:schemeClr val="tx1">
                                          <a:lumMod val="65000"/>
                                          <a:lumOff val="35000"/>
                                        </a:schemeClr>
                                      </a:solidFill>
                                      <a:latin typeface="Cambria Math" panose="02040503050406030204" pitchFamily="18" charset="0"/>
                                      <a:cs typeface="Times New Roman" pitchFamily="18" charset="0"/>
                                    </a:rPr>
                                    <m:t>𝛽</m:t>
                                  </m:r>
                                </m:e>
                                <m:sub>
                                  <m:r>
                                    <a:rPr lang="en-US" sz="3200" b="0" i="1" smtClean="0">
                                      <a:solidFill>
                                        <a:schemeClr val="tx1">
                                          <a:lumMod val="65000"/>
                                          <a:lumOff val="35000"/>
                                        </a:schemeClr>
                                      </a:solidFill>
                                      <a:latin typeface="Cambria Math" panose="02040503050406030204" pitchFamily="18" charset="0"/>
                                      <a:cs typeface="Times New Roman" pitchFamily="18" charset="0"/>
                                    </a:rPr>
                                    <m:t>1</m:t>
                                  </m:r>
                                </m:sub>
                              </m:sSub>
                            </m:e>
                          </m:acc>
                        </m:e>
                      </m:d>
                      <m:r>
                        <a:rPr lang="en-CA" sz="3200" b="0" i="1" smtClean="0">
                          <a:solidFill>
                            <a:schemeClr val="tx1">
                              <a:lumMod val="65000"/>
                              <a:lumOff val="35000"/>
                            </a:schemeClr>
                          </a:solidFill>
                          <a:latin typeface="Cambria Math" panose="02040503050406030204" pitchFamily="18" charset="0"/>
                          <a:cs typeface="Times New Roman" pitchFamily="18" charset="0"/>
                        </a:rPr>
                        <m:t>=</m:t>
                      </m:r>
                      <m:r>
                        <a:rPr lang="en-US" sz="3200" b="0" i="1" smtClean="0">
                          <a:solidFill>
                            <a:schemeClr val="tx1">
                              <a:lumMod val="65000"/>
                              <a:lumOff val="35000"/>
                            </a:schemeClr>
                          </a:solidFill>
                          <a:latin typeface="Cambria Math" panose="02040503050406030204" pitchFamily="18" charset="0"/>
                          <a:cs typeface="Times New Roman" pitchFamily="18" charset="0"/>
                        </a:rPr>
                        <m:t>𝔼</m:t>
                      </m:r>
                      <m:d>
                        <m:dPr>
                          <m:begChr m:val="["/>
                          <m:endChr m:val="]"/>
                          <m:ctrlPr>
                            <a:rPr lang="en-US" sz="3200" b="0" i="1" smtClean="0">
                              <a:solidFill>
                                <a:schemeClr val="tx1">
                                  <a:lumMod val="65000"/>
                                  <a:lumOff val="35000"/>
                                </a:schemeClr>
                              </a:solidFill>
                              <a:latin typeface="Cambria Math" panose="02040503050406030204" pitchFamily="18" charset="0"/>
                              <a:cs typeface="Times New Roman" pitchFamily="18" charset="0"/>
                            </a:rPr>
                          </m:ctrlPr>
                        </m:dPr>
                        <m:e>
                          <m:acc>
                            <m:accPr>
                              <m:chr m:val="̂"/>
                              <m:ctrlPr>
                                <a:rPr lang="en-US" sz="3200" b="0" i="1" smtClean="0">
                                  <a:solidFill>
                                    <a:schemeClr val="tx1">
                                      <a:lumMod val="65000"/>
                                      <a:lumOff val="35000"/>
                                    </a:schemeClr>
                                  </a:solidFill>
                                  <a:latin typeface="Cambria Math" panose="02040503050406030204" pitchFamily="18" charset="0"/>
                                  <a:cs typeface="Times New Roman" pitchFamily="18" charset="0"/>
                                </a:rPr>
                              </m:ctrlPr>
                            </m:accPr>
                            <m:e>
                              <m:sSub>
                                <m:sSubPr>
                                  <m:ctrlPr>
                                    <a:rPr lang="en-US" sz="3200" b="0" i="1" smtClean="0">
                                      <a:solidFill>
                                        <a:schemeClr val="tx1">
                                          <a:lumMod val="65000"/>
                                          <a:lumOff val="35000"/>
                                        </a:schemeClr>
                                      </a:solidFill>
                                      <a:latin typeface="Cambria Math" panose="02040503050406030204" pitchFamily="18" charset="0"/>
                                      <a:cs typeface="Times New Roman" pitchFamily="18" charset="0"/>
                                    </a:rPr>
                                  </m:ctrlPr>
                                </m:sSubPr>
                                <m:e>
                                  <m:r>
                                    <a:rPr lang="en-US" sz="3200" b="0" i="1" smtClean="0">
                                      <a:solidFill>
                                        <a:schemeClr val="tx1">
                                          <a:lumMod val="65000"/>
                                          <a:lumOff val="35000"/>
                                        </a:schemeClr>
                                      </a:solidFill>
                                      <a:latin typeface="Cambria Math" panose="02040503050406030204" pitchFamily="18" charset="0"/>
                                      <a:cs typeface="Times New Roman" pitchFamily="18" charset="0"/>
                                    </a:rPr>
                                    <m:t>𝛽</m:t>
                                  </m:r>
                                </m:e>
                                <m:sub>
                                  <m:r>
                                    <a:rPr lang="en-US" sz="3200" b="0" i="1" smtClean="0">
                                      <a:solidFill>
                                        <a:schemeClr val="tx1">
                                          <a:lumMod val="65000"/>
                                          <a:lumOff val="35000"/>
                                        </a:schemeClr>
                                      </a:solidFill>
                                      <a:latin typeface="Cambria Math" panose="02040503050406030204" pitchFamily="18" charset="0"/>
                                      <a:cs typeface="Times New Roman" pitchFamily="18" charset="0"/>
                                    </a:rPr>
                                    <m:t>1</m:t>
                                  </m:r>
                                </m:sub>
                              </m:sSub>
                            </m:e>
                          </m:acc>
                        </m:e>
                      </m:d>
                      <m:r>
                        <a:rPr lang="en-US" sz="3200" b="0" i="1" smtClean="0">
                          <a:solidFill>
                            <a:schemeClr val="tx1">
                              <a:lumMod val="65000"/>
                              <a:lumOff val="35000"/>
                            </a:schemeClr>
                          </a:solidFill>
                          <a:latin typeface="Cambria Math" panose="02040503050406030204" pitchFamily="18" charset="0"/>
                          <a:cs typeface="Times New Roman" pitchFamily="18" charset="0"/>
                        </a:rPr>
                        <m:t>−</m:t>
                      </m:r>
                      <m:sSub>
                        <m:sSubPr>
                          <m:ctrlPr>
                            <a:rPr lang="en-US" sz="3200" b="0" i="1" smtClean="0">
                              <a:solidFill>
                                <a:schemeClr val="tx1">
                                  <a:lumMod val="65000"/>
                                  <a:lumOff val="35000"/>
                                </a:schemeClr>
                              </a:solidFill>
                              <a:latin typeface="Cambria Math" panose="02040503050406030204" pitchFamily="18" charset="0"/>
                              <a:cs typeface="Times New Roman" pitchFamily="18" charset="0"/>
                            </a:rPr>
                          </m:ctrlPr>
                        </m:sSubPr>
                        <m:e>
                          <m:r>
                            <a:rPr lang="en-US" sz="3200" b="0" i="1" smtClean="0">
                              <a:solidFill>
                                <a:schemeClr val="tx1">
                                  <a:lumMod val="65000"/>
                                  <a:lumOff val="35000"/>
                                </a:schemeClr>
                              </a:solidFill>
                              <a:latin typeface="Cambria Math" panose="02040503050406030204" pitchFamily="18" charset="0"/>
                              <a:cs typeface="Times New Roman" pitchFamily="18" charset="0"/>
                            </a:rPr>
                            <m:t>𝛽</m:t>
                          </m:r>
                        </m:e>
                        <m:sub>
                          <m:r>
                            <a:rPr lang="en-US" sz="3200" b="0" i="1" smtClean="0">
                              <a:solidFill>
                                <a:schemeClr val="tx1">
                                  <a:lumMod val="65000"/>
                                  <a:lumOff val="35000"/>
                                </a:schemeClr>
                              </a:solidFill>
                              <a:latin typeface="Cambria Math" panose="02040503050406030204" pitchFamily="18" charset="0"/>
                              <a:cs typeface="Times New Roman" pitchFamily="18" charset="0"/>
                            </a:rPr>
                            <m:t>1</m:t>
                          </m:r>
                        </m:sub>
                      </m:sSub>
                    </m:oMath>
                  </m:oMathPara>
                </a14:m>
                <a:endParaRPr lang="en-US" sz="3200" b="0" i="1" dirty="0">
                  <a:solidFill>
                    <a:schemeClr val="tx1">
                      <a:lumMod val="65000"/>
                      <a:lumOff val="35000"/>
                    </a:schemeClr>
                  </a:solidFill>
                  <a:latin typeface="Cambria Math" panose="02040503050406030204" pitchFamily="18" charset="0"/>
                  <a:cs typeface="Times New Roman" pitchFamily="18" charset="0"/>
                </a:endParaRPr>
              </a:p>
              <a:p>
                <a:pPr marL="118872" fontAlgn="auto">
                  <a:spcBef>
                    <a:spcPts val="0"/>
                  </a:spcBef>
                  <a:spcAft>
                    <a:spcPts val="0"/>
                  </a:spcAft>
                  <a:defRPr/>
                </a:pPr>
                <a14:m>
                  <m:oMathPara xmlns:m="http://schemas.openxmlformats.org/officeDocument/2006/math">
                    <m:oMathParaPr>
                      <m:jc m:val="centerGroup"/>
                    </m:oMathParaPr>
                    <m:oMath xmlns:m="http://schemas.openxmlformats.org/officeDocument/2006/math">
                      <m:r>
                        <a:rPr lang="en-CA" sz="3200" b="0" i="1" smtClean="0">
                          <a:solidFill>
                            <a:schemeClr val="tx1">
                              <a:lumMod val="65000"/>
                              <a:lumOff val="35000"/>
                            </a:schemeClr>
                          </a:solidFill>
                          <a:latin typeface="Cambria Math" panose="02040503050406030204" pitchFamily="18" charset="0"/>
                          <a:cs typeface="Times New Roman" pitchFamily="18" charset="0"/>
                        </a:rPr>
                        <m:t>=</m:t>
                      </m:r>
                      <m:r>
                        <a:rPr lang="en-US" sz="3200" b="0" i="1" smtClean="0">
                          <a:solidFill>
                            <a:schemeClr val="tx1">
                              <a:lumMod val="65000"/>
                              <a:lumOff val="35000"/>
                            </a:schemeClr>
                          </a:solidFill>
                          <a:latin typeface="Cambria Math" panose="02040503050406030204" pitchFamily="18" charset="0"/>
                          <a:cs typeface="Times New Roman" pitchFamily="18" charset="0"/>
                        </a:rPr>
                        <m:t>𝐶𝑜𝑟𝑟</m:t>
                      </m:r>
                      <m:d>
                        <m:dPr>
                          <m:ctrlPr>
                            <a:rPr lang="en-US" sz="3200" b="0" i="1" smtClean="0">
                              <a:solidFill>
                                <a:schemeClr val="tx1">
                                  <a:lumMod val="65000"/>
                                  <a:lumOff val="35000"/>
                                </a:schemeClr>
                              </a:solidFill>
                              <a:latin typeface="Cambria Math" panose="02040503050406030204" pitchFamily="18" charset="0"/>
                              <a:cs typeface="Times New Roman" pitchFamily="18" charset="0"/>
                            </a:rPr>
                          </m:ctrlPr>
                        </m:dPr>
                        <m:e>
                          <m:r>
                            <a:rPr lang="en-US" sz="3200" b="0" i="1" smtClean="0">
                              <a:solidFill>
                                <a:schemeClr val="tx1">
                                  <a:lumMod val="65000"/>
                                  <a:lumOff val="35000"/>
                                </a:schemeClr>
                              </a:solidFill>
                              <a:latin typeface="Cambria Math" panose="02040503050406030204" pitchFamily="18" charset="0"/>
                              <a:cs typeface="Times New Roman" pitchFamily="18" charset="0"/>
                            </a:rPr>
                            <m:t>𝑥</m:t>
                          </m:r>
                          <m:r>
                            <a:rPr lang="en-US" sz="3200" b="0" i="1" smtClean="0">
                              <a:solidFill>
                                <a:schemeClr val="tx1">
                                  <a:lumMod val="65000"/>
                                  <a:lumOff val="35000"/>
                                </a:schemeClr>
                              </a:solidFill>
                              <a:latin typeface="Cambria Math" panose="02040503050406030204" pitchFamily="18" charset="0"/>
                              <a:cs typeface="Times New Roman" pitchFamily="18" charset="0"/>
                            </a:rPr>
                            <m:t>,</m:t>
                          </m:r>
                          <m:r>
                            <a:rPr lang="en-US" sz="3200" b="0" i="1" smtClean="0">
                              <a:solidFill>
                                <a:schemeClr val="tx1">
                                  <a:lumMod val="65000"/>
                                  <a:lumOff val="35000"/>
                                </a:schemeClr>
                              </a:solidFill>
                              <a:latin typeface="Cambria Math" panose="02040503050406030204" pitchFamily="18" charset="0"/>
                              <a:cs typeface="Times New Roman" pitchFamily="18" charset="0"/>
                            </a:rPr>
                            <m:t>𝑧</m:t>
                          </m:r>
                        </m:e>
                      </m:d>
                      <m:f>
                        <m:fPr>
                          <m:ctrlPr>
                            <a:rPr lang="en-US" sz="3200" b="0" i="1" smtClean="0">
                              <a:solidFill>
                                <a:schemeClr val="tx1">
                                  <a:lumMod val="65000"/>
                                  <a:lumOff val="35000"/>
                                </a:schemeClr>
                              </a:solidFill>
                              <a:latin typeface="Cambria Math" panose="02040503050406030204" pitchFamily="18" charset="0"/>
                              <a:cs typeface="Times New Roman" pitchFamily="18" charset="0"/>
                            </a:rPr>
                          </m:ctrlPr>
                        </m:fPr>
                        <m:num>
                          <m:sSub>
                            <m:sSubPr>
                              <m:ctrlPr>
                                <a:rPr lang="en-US" sz="3200" b="0" i="1" smtClean="0">
                                  <a:solidFill>
                                    <a:schemeClr val="tx1">
                                      <a:lumMod val="65000"/>
                                      <a:lumOff val="35000"/>
                                    </a:schemeClr>
                                  </a:solidFill>
                                  <a:latin typeface="Cambria Math" panose="02040503050406030204" pitchFamily="18" charset="0"/>
                                  <a:cs typeface="Times New Roman" pitchFamily="18" charset="0"/>
                                </a:rPr>
                              </m:ctrlPr>
                            </m:sSubPr>
                            <m:e>
                              <m:r>
                                <a:rPr lang="en-US" sz="3200" b="0" i="1" smtClean="0">
                                  <a:solidFill>
                                    <a:schemeClr val="tx1">
                                      <a:lumMod val="65000"/>
                                      <a:lumOff val="35000"/>
                                    </a:schemeClr>
                                  </a:solidFill>
                                  <a:latin typeface="Cambria Math" panose="02040503050406030204" pitchFamily="18" charset="0"/>
                                  <a:cs typeface="Times New Roman" pitchFamily="18" charset="0"/>
                                </a:rPr>
                                <m:t>𝜎</m:t>
                              </m:r>
                            </m:e>
                            <m:sub>
                              <m:r>
                                <a:rPr lang="en-US" sz="3200" b="0" i="1" smtClean="0">
                                  <a:solidFill>
                                    <a:schemeClr val="tx1">
                                      <a:lumMod val="65000"/>
                                      <a:lumOff val="35000"/>
                                    </a:schemeClr>
                                  </a:solidFill>
                                  <a:latin typeface="Cambria Math" panose="02040503050406030204" pitchFamily="18" charset="0"/>
                                  <a:cs typeface="Times New Roman" pitchFamily="18" charset="0"/>
                                </a:rPr>
                                <m:t>𝜀</m:t>
                              </m:r>
                            </m:sub>
                          </m:sSub>
                        </m:num>
                        <m:den>
                          <m:sSub>
                            <m:sSubPr>
                              <m:ctrlPr>
                                <a:rPr lang="en-US" sz="3200" b="0" i="1" smtClean="0">
                                  <a:solidFill>
                                    <a:schemeClr val="tx1">
                                      <a:lumMod val="65000"/>
                                      <a:lumOff val="35000"/>
                                    </a:schemeClr>
                                  </a:solidFill>
                                  <a:latin typeface="Cambria Math" panose="02040503050406030204" pitchFamily="18" charset="0"/>
                                  <a:cs typeface="Times New Roman" pitchFamily="18" charset="0"/>
                                </a:rPr>
                              </m:ctrlPr>
                            </m:sSubPr>
                            <m:e>
                              <m:r>
                                <a:rPr lang="en-US" sz="3200" b="0" i="1" smtClean="0">
                                  <a:solidFill>
                                    <a:schemeClr val="tx1">
                                      <a:lumMod val="65000"/>
                                      <a:lumOff val="35000"/>
                                    </a:schemeClr>
                                  </a:solidFill>
                                  <a:latin typeface="Cambria Math" panose="02040503050406030204" pitchFamily="18" charset="0"/>
                                  <a:cs typeface="Times New Roman" pitchFamily="18" charset="0"/>
                                </a:rPr>
                                <m:t>𝜎</m:t>
                              </m:r>
                            </m:e>
                            <m:sub>
                              <m:r>
                                <a:rPr lang="en-US" sz="3200" b="0" i="1" smtClean="0">
                                  <a:solidFill>
                                    <a:schemeClr val="tx1">
                                      <a:lumMod val="65000"/>
                                      <a:lumOff val="35000"/>
                                    </a:schemeClr>
                                  </a:solidFill>
                                  <a:latin typeface="Cambria Math" panose="02040503050406030204" pitchFamily="18" charset="0"/>
                                  <a:cs typeface="Times New Roman" pitchFamily="18" charset="0"/>
                                </a:rPr>
                                <m:t>𝑥</m:t>
                              </m:r>
                            </m:sub>
                          </m:sSub>
                        </m:den>
                      </m:f>
                    </m:oMath>
                  </m:oMathPara>
                </a14:m>
                <a:endParaRPr lang="en-US" sz="2400" dirty="0">
                  <a:solidFill>
                    <a:schemeClr val="tx1">
                      <a:lumMod val="65000"/>
                      <a:lumOff val="35000"/>
                    </a:schemeClr>
                  </a:solidFill>
                  <a:latin typeface="Open Sans" panose="020B0606030504020204"/>
                  <a:cs typeface="Times New Roman" pitchFamily="18" charset="0"/>
                </a:endParaRPr>
              </a:p>
            </p:txBody>
          </p:sp>
        </mc:Choice>
        <mc:Fallback xmlns="">
          <p:sp>
            <p:nvSpPr>
              <p:cNvPr id="4" name="Rectangle 3">
                <a:extLst>
                  <a:ext uri="{FF2B5EF4-FFF2-40B4-BE49-F238E27FC236}">
                    <a16:creationId xmlns:a16="http://schemas.microsoft.com/office/drawing/2014/main" id="{39423BC8-6536-D348-583C-0234080C6873}"/>
                  </a:ext>
                </a:extLst>
              </p:cNvPr>
              <p:cNvSpPr>
                <a:spLocks noRot="1" noChangeAspect="1" noMove="1" noResize="1" noEditPoints="1" noAdjustHandles="1" noChangeArrowheads="1" noChangeShapeType="1" noTextEdit="1"/>
              </p:cNvSpPr>
              <p:nvPr/>
            </p:nvSpPr>
            <p:spPr>
              <a:xfrm>
                <a:off x="848801" y="2807515"/>
                <a:ext cx="10265797" cy="157363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5563989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Measurement Error</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US" sz="2400" dirty="0"/>
                  <a:t>Imprecision in your data also leads to </a:t>
                </a:r>
                <a:r>
                  <a:rPr lang="en-US" sz="2400" b="1" dirty="0">
                    <a:solidFill>
                      <a:schemeClr val="accent2">
                        <a:lumMod val="75000"/>
                      </a:schemeClr>
                    </a:solidFill>
                  </a:rPr>
                  <a:t>biased estimates </a:t>
                </a:r>
                <a:endParaRPr lang="en-US" sz="2400" dirty="0">
                  <a:solidFill>
                    <a:schemeClr val="accent2">
                      <a:lumMod val="75000"/>
                    </a:schemeClr>
                  </a:solidFill>
                </a:endParaRPr>
              </a:p>
              <a:p>
                <a:r>
                  <a:rPr lang="en-US" sz="2400" dirty="0"/>
                  <a:t>Suppose that we don’t observe </a:t>
                </a:r>
                <a14:m>
                  <m:oMath xmlns:m="http://schemas.openxmlformats.org/officeDocument/2006/math">
                    <m:r>
                      <a:rPr lang="en-US" sz="2400" b="0" i="1" smtClean="0">
                        <a:latin typeface="Cambria Math" panose="02040503050406030204" pitchFamily="18" charset="0"/>
                      </a:rPr>
                      <m:t>𝑥</m:t>
                    </m:r>
                  </m:oMath>
                </a14:m>
                <a:r>
                  <a:rPr lang="en-US" sz="2400" dirty="0"/>
                  <a:t>, but rather </a:t>
                </a:r>
                <a14:m>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r>
                      <a:rPr lang="en-US" sz="2400" b="0" i="1" dirty="0" smtClean="0">
                        <a:latin typeface="Cambria Math" panose="02040503050406030204" pitchFamily="18" charset="0"/>
                      </a:rPr>
                      <m:t>=</m:t>
                    </m:r>
                    <m:r>
                      <a:rPr lang="en-US" sz="2400" b="0" i="1" dirty="0" smtClean="0">
                        <a:latin typeface="Cambria Math" panose="02040503050406030204" pitchFamily="18" charset="0"/>
                      </a:rPr>
                      <m:t>𝑥</m:t>
                    </m:r>
                    <m:r>
                      <a:rPr lang="en-US" sz="2400" b="0" i="1" dirty="0" smtClean="0">
                        <a:latin typeface="Cambria Math" panose="02040503050406030204" pitchFamily="18" charset="0"/>
                      </a:rPr>
                      <m:t>+</m:t>
                    </m:r>
                    <m:r>
                      <a:rPr lang="en-US" sz="2400" b="0" i="1" dirty="0" smtClean="0">
                        <a:latin typeface="Cambria Math" panose="02040503050406030204" pitchFamily="18" charset="0"/>
                      </a:rPr>
                      <m:t>𝜁</m:t>
                    </m:r>
                  </m:oMath>
                </a14:m>
                <a:r>
                  <a:rPr lang="en-US" sz="2400" dirty="0"/>
                  <a:t>, where </a:t>
                </a:r>
                <a14:m>
                  <m:oMath xmlns:m="http://schemas.openxmlformats.org/officeDocument/2006/math">
                    <m:r>
                      <a:rPr lang="en-US" sz="2400" b="0" i="1" smtClean="0">
                        <a:latin typeface="Cambria Math" panose="02040503050406030204" pitchFamily="18" charset="0"/>
                      </a:rPr>
                      <m:t>𝜁</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(0,1)</m:t>
                    </m:r>
                  </m:oMath>
                </a14:m>
                <a:endParaRPr lang="en-US" sz="2400" dirty="0"/>
              </a:p>
              <a:p>
                <a:pPr lvl="1"/>
                <a:r>
                  <a:rPr lang="en-US" sz="2200" dirty="0"/>
                  <a:t>In this (classical) sense, this kind of error </a:t>
                </a:r>
                <a:r>
                  <a:rPr lang="en-US" sz="2200" b="1" dirty="0">
                    <a:solidFill>
                      <a:schemeClr val="accent2">
                        <a:lumMod val="75000"/>
                      </a:schemeClr>
                    </a:solidFill>
                  </a:rPr>
                  <a:t>attenuates</a:t>
                </a:r>
                <a:r>
                  <a:rPr lang="en-US" sz="2200" b="1" dirty="0"/>
                  <a:t> </a:t>
                </a:r>
                <a:r>
                  <a:rPr lang="en-US" sz="2200" dirty="0"/>
                  <a:t>a regression coefficient</a:t>
                </a:r>
              </a:p>
              <a:p>
                <a:endParaRPr lang="en-US" sz="2400" dirty="0"/>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489" t="-1305"/>
                </a:stretch>
              </a:blipFill>
            </p:spPr>
            <p:txBody>
              <a:bodyPr/>
              <a:lstStyle/>
              <a:p>
                <a:r>
                  <a:rPr lang="en-US">
                    <a:noFill/>
                  </a:rPr>
                  <a:t> </a:t>
                </a:r>
              </a:p>
            </p:txBody>
          </p:sp>
        </mc:Fallback>
      </mc:AlternateContent>
    </p:spTree>
    <p:extLst>
      <p:ext uri="{BB962C8B-B14F-4D97-AF65-F5344CB8AC3E}">
        <p14:creationId xmlns:p14="http://schemas.microsoft.com/office/powerpoint/2010/main" val="85311455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Measurement Error</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US" sz="2400" dirty="0"/>
                  <a:t>Imprecision in your data also leads to </a:t>
                </a:r>
                <a:r>
                  <a:rPr lang="en-US" sz="2400" b="1" dirty="0">
                    <a:solidFill>
                      <a:schemeClr val="accent2">
                        <a:lumMod val="75000"/>
                      </a:schemeClr>
                    </a:solidFill>
                  </a:rPr>
                  <a:t>biased estimates </a:t>
                </a:r>
                <a:endParaRPr lang="en-US" sz="2400" dirty="0">
                  <a:solidFill>
                    <a:schemeClr val="accent2">
                      <a:lumMod val="75000"/>
                    </a:schemeClr>
                  </a:solidFill>
                </a:endParaRPr>
              </a:p>
              <a:p>
                <a:r>
                  <a:rPr lang="en-US" sz="2400" dirty="0"/>
                  <a:t>Suppose that we don’t observe </a:t>
                </a:r>
                <a14:m>
                  <m:oMath xmlns:m="http://schemas.openxmlformats.org/officeDocument/2006/math">
                    <m:r>
                      <a:rPr lang="en-US" sz="2400" b="0" i="1" smtClean="0">
                        <a:latin typeface="Cambria Math" panose="02040503050406030204" pitchFamily="18" charset="0"/>
                      </a:rPr>
                      <m:t>𝑥</m:t>
                    </m:r>
                  </m:oMath>
                </a14:m>
                <a:r>
                  <a:rPr lang="en-US" sz="2400" dirty="0"/>
                  <a:t>, but rather </a:t>
                </a:r>
                <a14:m>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r>
                      <a:rPr lang="en-US" sz="2400" b="0" i="1" dirty="0" smtClean="0">
                        <a:latin typeface="Cambria Math" panose="02040503050406030204" pitchFamily="18" charset="0"/>
                      </a:rPr>
                      <m:t>=</m:t>
                    </m:r>
                    <m:r>
                      <a:rPr lang="en-US" sz="2400" b="0" i="1" dirty="0" smtClean="0">
                        <a:latin typeface="Cambria Math" panose="02040503050406030204" pitchFamily="18" charset="0"/>
                      </a:rPr>
                      <m:t>𝑥</m:t>
                    </m:r>
                    <m:r>
                      <a:rPr lang="en-US" sz="2400" b="0" i="1" dirty="0" smtClean="0">
                        <a:latin typeface="Cambria Math" panose="02040503050406030204" pitchFamily="18" charset="0"/>
                      </a:rPr>
                      <m:t>+</m:t>
                    </m:r>
                    <m:r>
                      <a:rPr lang="en-US" sz="2400" b="0" i="1" dirty="0" smtClean="0">
                        <a:latin typeface="Cambria Math" panose="02040503050406030204" pitchFamily="18" charset="0"/>
                      </a:rPr>
                      <m:t>𝜁</m:t>
                    </m:r>
                  </m:oMath>
                </a14:m>
                <a:r>
                  <a:rPr lang="en-US" sz="2400" dirty="0"/>
                  <a:t>, where </a:t>
                </a:r>
                <a14:m>
                  <m:oMath xmlns:m="http://schemas.openxmlformats.org/officeDocument/2006/math">
                    <m:r>
                      <a:rPr lang="en-US" sz="2400" b="0" i="1" smtClean="0">
                        <a:latin typeface="Cambria Math" panose="02040503050406030204" pitchFamily="18" charset="0"/>
                      </a:rPr>
                      <m:t>𝜁</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(0,1)</m:t>
                    </m:r>
                  </m:oMath>
                </a14:m>
                <a:endParaRPr lang="en-US" sz="2400" dirty="0"/>
              </a:p>
              <a:p>
                <a:pPr lvl="1"/>
                <a:r>
                  <a:rPr lang="en-US" sz="2200" dirty="0"/>
                  <a:t>In this (classical) sense, this kind of error </a:t>
                </a:r>
                <a:r>
                  <a:rPr lang="en-US" sz="2200" b="1" dirty="0">
                    <a:solidFill>
                      <a:schemeClr val="accent2">
                        <a:lumMod val="75000"/>
                      </a:schemeClr>
                    </a:solidFill>
                  </a:rPr>
                  <a:t>attenuates</a:t>
                </a:r>
                <a:r>
                  <a:rPr lang="en-US" sz="2200" b="1" dirty="0"/>
                  <a:t> </a:t>
                </a:r>
                <a:r>
                  <a:rPr lang="en-US" sz="2200" dirty="0"/>
                  <a:t>a regression coefficient</a:t>
                </a:r>
              </a:p>
              <a:p>
                <a:pPr lvl="1"/>
                <a:r>
                  <a:rPr lang="en-US" sz="2400" dirty="0"/>
                  <a:t>However, nonclassical measurement error can lead to all kinds of problems</a:t>
                </a:r>
              </a:p>
              <a:p>
                <a:r>
                  <a:rPr lang="en-US" sz="2600" dirty="0"/>
                  <a:t>Examples of non-classical measurement error: </a:t>
                </a:r>
              </a:p>
              <a:p>
                <a:pPr lvl="1"/>
                <a:r>
                  <a:rPr lang="en-US" sz="2400" dirty="0"/>
                  <a:t>X is binary, so </a:t>
                </a:r>
                <a14:m>
                  <m:oMath xmlns:m="http://schemas.openxmlformats.org/officeDocument/2006/math">
                    <m:r>
                      <a:rPr lang="en-US" sz="2400" b="0" i="1" smtClean="0">
                        <a:latin typeface="Cambria Math" panose="02040503050406030204" pitchFamily="18" charset="0"/>
                      </a:rPr>
                      <m:t>𝐶𝑜𝑟𝑟</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𝜁</m:t>
                        </m:r>
                        <m:r>
                          <a:rPr lang="en-US" sz="2400" b="0" i="1" smtClean="0">
                            <a:latin typeface="Cambria Math" panose="02040503050406030204" pitchFamily="18" charset="0"/>
                          </a:rPr>
                          <m:t>, </m:t>
                        </m:r>
                        <m:r>
                          <a:rPr lang="en-US" sz="2400" b="0" i="1" smtClean="0">
                            <a:latin typeface="Cambria Math" panose="02040503050406030204" pitchFamily="18" charset="0"/>
                          </a:rPr>
                          <m:t>𝑥</m:t>
                        </m:r>
                      </m:e>
                    </m:d>
                    <m:r>
                      <a:rPr lang="en-US" sz="2400" b="0" i="1" smtClean="0">
                        <a:latin typeface="Cambria Math" panose="02040503050406030204" pitchFamily="18" charset="0"/>
                      </a:rPr>
                      <m:t>≠0 </m:t>
                    </m:r>
                  </m:oMath>
                </a14:m>
                <a:r>
                  <a:rPr lang="en-US" sz="2400" dirty="0"/>
                  <a:t>by definition</a:t>
                </a:r>
              </a:p>
              <a:p>
                <a:pPr lvl="1"/>
                <a:r>
                  <a:rPr lang="en-US" sz="2400" dirty="0"/>
                  <a:t>Classification error (binary treatment variable)</a:t>
                </a:r>
              </a:p>
              <a:p>
                <a:pPr lvl="1"/>
                <a:r>
                  <a:rPr lang="en-US" sz="2400" dirty="0"/>
                  <a:t>Underreporting (income, crime, etc.)</a:t>
                </a:r>
              </a:p>
              <a:p>
                <a:pPr lvl="1"/>
                <a:r>
                  <a:rPr lang="en-US" sz="2400" dirty="0"/>
                  <a:t>Selection and open back doors!</a:t>
                </a:r>
              </a:p>
              <a:p>
                <a:endParaRPr lang="en-US" sz="2400" dirty="0"/>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2"/>
                <a:stretch>
                  <a:fillRect l="-611" t="-1305"/>
                </a:stretch>
              </a:blipFill>
            </p:spPr>
            <p:txBody>
              <a:bodyPr/>
              <a:lstStyle/>
              <a:p>
                <a:r>
                  <a:rPr lang="en-CA">
                    <a:noFill/>
                  </a:rPr>
                  <a:t> </a:t>
                </a:r>
              </a:p>
            </p:txBody>
          </p:sp>
        </mc:Fallback>
      </mc:AlternateContent>
    </p:spTree>
    <p:extLst>
      <p:ext uri="{BB962C8B-B14F-4D97-AF65-F5344CB8AC3E}">
        <p14:creationId xmlns:p14="http://schemas.microsoft.com/office/powerpoint/2010/main" val="12508361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3100">
                <a:solidFill>
                  <a:srgbClr val="FFFFFF"/>
                </a:solidFill>
                <a:latin typeface="+mj-lt"/>
              </a:rPr>
              <a:t>Classical Measurement Error</a:t>
            </a:r>
          </a:p>
        </p:txBody>
      </p:sp>
      <p:pic>
        <p:nvPicPr>
          <p:cNvPr id="1026" name="Picture 2" descr="Image">
            <a:extLst>
              <a:ext uri="{FF2B5EF4-FFF2-40B4-BE49-F238E27FC236}">
                <a16:creationId xmlns:a16="http://schemas.microsoft.com/office/drawing/2014/main" id="{81B31AEC-7023-F3A0-903D-5E618E7D97D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924375" y="1018887"/>
            <a:ext cx="6616823" cy="4813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29084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Non-Classical Measurement Error: Examples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181600" y="962232"/>
            <a:ext cx="5791201" cy="5141388"/>
          </a:xfrm>
        </p:spPr>
        <p:txBody>
          <a:bodyPr>
            <a:noAutofit/>
          </a:bodyPr>
          <a:lstStyle/>
          <a:p>
            <a:endParaRPr lang="en-US" sz="2400" dirty="0"/>
          </a:p>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833DCAAB-5201-2614-1BED-604D92B24499}"/>
              </a:ext>
            </a:extLst>
          </p:cNvPr>
          <p:cNvPicPr>
            <a:picLocks noChangeAspect="1"/>
          </p:cNvPicPr>
          <p:nvPr/>
        </p:nvPicPr>
        <p:blipFill>
          <a:blip r:embed="rId3"/>
          <a:stretch>
            <a:fillRect/>
          </a:stretch>
        </p:blipFill>
        <p:spPr>
          <a:xfrm>
            <a:off x="685800" y="1013549"/>
            <a:ext cx="5257974" cy="5141388"/>
          </a:xfrm>
          <a:prstGeom prst="rect">
            <a:avLst/>
          </a:prstGeom>
        </p:spPr>
      </p:pic>
    </p:spTree>
    <p:extLst>
      <p:ext uri="{BB962C8B-B14F-4D97-AF65-F5344CB8AC3E}">
        <p14:creationId xmlns:p14="http://schemas.microsoft.com/office/powerpoint/2010/main" val="179018808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Non-Classical Measurement Error: Examples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181600" y="962232"/>
                <a:ext cx="5791201" cy="5141388"/>
              </a:xfrm>
            </p:spPr>
            <p:txBody>
              <a:bodyPr>
                <a:noAutofit/>
              </a:bodyPr>
              <a:lstStyle/>
              <a:p>
                <a:r>
                  <a:rPr lang="en-US" sz="2400" dirty="0"/>
                  <a:t>Effect of hospital quality on patient outcomes </a:t>
                </a:r>
                <a14:m>
                  <m:oMath xmlns:m="http://schemas.openxmlformats.org/officeDocument/2006/math">
                    <m:r>
                      <a:rPr lang="en-CA" sz="2400" b="0" i="1" smtClean="0">
                        <a:latin typeface="Cambria Math" panose="02040503050406030204" pitchFamily="18" charset="0"/>
                      </a:rPr>
                      <m:t>⇒</m:t>
                    </m:r>
                  </m:oMath>
                </a14:m>
                <a:endParaRPr lang="en-US" sz="2400" dirty="0"/>
              </a:p>
              <a:p>
                <a:r>
                  <a:rPr lang="en-US" sz="2400" u="sng" dirty="0">
                    <a:solidFill>
                      <a:schemeClr val="accent3">
                        <a:lumMod val="75000"/>
                      </a:schemeClr>
                    </a:solidFill>
                  </a:rPr>
                  <a:t>What about the hospitals that attract the riskiest patients?</a:t>
                </a:r>
              </a:p>
              <a:p>
                <a:r>
                  <a:rPr lang="en-US" sz="2400" u="sng" dirty="0">
                    <a:solidFill>
                      <a:schemeClr val="accent3">
                        <a:lumMod val="75000"/>
                      </a:schemeClr>
                    </a:solidFill>
                  </a:rPr>
                  <a:t>Which types of patients end up on ventilation?</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181600" y="962232"/>
                <a:ext cx="5791201" cy="5141388"/>
              </a:xfrm>
              <a:blipFill>
                <a:blip r:embed="rId3"/>
                <a:stretch>
                  <a:fillRect l="-737" t="-130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33DCAAB-5201-2614-1BED-604D92B24499}"/>
              </a:ext>
            </a:extLst>
          </p:cNvPr>
          <p:cNvPicPr>
            <a:picLocks noChangeAspect="1"/>
          </p:cNvPicPr>
          <p:nvPr/>
        </p:nvPicPr>
        <p:blipFill>
          <a:blip r:embed="rId4"/>
          <a:stretch>
            <a:fillRect/>
          </a:stretch>
        </p:blipFill>
        <p:spPr>
          <a:xfrm>
            <a:off x="685800" y="1013549"/>
            <a:ext cx="4296375" cy="4201111"/>
          </a:xfrm>
          <a:prstGeom prst="rect">
            <a:avLst/>
          </a:prstGeom>
        </p:spPr>
      </p:pic>
    </p:spTree>
    <p:extLst>
      <p:ext uri="{BB962C8B-B14F-4D97-AF65-F5344CB8AC3E}">
        <p14:creationId xmlns:p14="http://schemas.microsoft.com/office/powerpoint/2010/main" val="413358455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Collinearity and Causality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90600" y="954612"/>
            <a:ext cx="9982201" cy="5141388"/>
          </a:xfrm>
        </p:spPr>
        <p:txBody>
          <a:bodyPr>
            <a:noAutofit/>
          </a:bodyPr>
          <a:lstStyle/>
          <a:p>
            <a:r>
              <a:rPr lang="en-CA" sz="2400" dirty="0">
                <a:solidFill>
                  <a:schemeClr val="tx1">
                    <a:lumMod val="65000"/>
                    <a:lumOff val="35000"/>
                  </a:schemeClr>
                </a:solidFill>
                <a:cs typeface="Times New Roman" pitchFamily="18" charset="0"/>
              </a:rPr>
              <a:t>Some (explanatory) variables are </a:t>
            </a:r>
            <a:r>
              <a:rPr lang="en-CA" sz="2400" b="1" dirty="0">
                <a:solidFill>
                  <a:schemeClr val="tx1">
                    <a:lumMod val="65000"/>
                    <a:lumOff val="35000"/>
                  </a:schemeClr>
                </a:solidFill>
                <a:cs typeface="Times New Roman" pitchFamily="18" charset="0"/>
              </a:rPr>
              <a:t>highly correlated</a:t>
            </a:r>
            <a:r>
              <a:rPr lang="en-CA" sz="2400" dirty="0">
                <a:solidFill>
                  <a:schemeClr val="tx1">
                    <a:lumMod val="65000"/>
                    <a:lumOff val="35000"/>
                  </a:schemeClr>
                </a:solidFill>
                <a:cs typeface="Times New Roman" pitchFamily="18" charset="0"/>
              </a:rPr>
              <a:t>, complicating inference</a:t>
            </a:r>
          </a:p>
          <a:p>
            <a:pPr lvl="1"/>
            <a:endParaRPr lang="en-US" sz="2400" dirty="0"/>
          </a:p>
        </p:txBody>
      </p:sp>
      <p:pic>
        <p:nvPicPr>
          <p:cNvPr id="5122" name="Picture 2" descr="Making a scatter plot | Python">
            <a:extLst>
              <a:ext uri="{FF2B5EF4-FFF2-40B4-BE49-F238E27FC236}">
                <a16:creationId xmlns:a16="http://schemas.microsoft.com/office/drawing/2014/main" id="{E26249A2-B1EF-7126-9EAD-856C341E87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04" t="9375" r="7812"/>
          <a:stretch/>
        </p:blipFill>
        <p:spPr bwMode="auto">
          <a:xfrm>
            <a:off x="2286000" y="1371600"/>
            <a:ext cx="7391400" cy="4984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60143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Collinearity and Causality</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CA" sz="2400" dirty="0">
                    <a:solidFill>
                      <a:schemeClr val="tx1">
                        <a:lumMod val="65000"/>
                        <a:lumOff val="35000"/>
                      </a:schemeClr>
                    </a:solidFill>
                    <a:cs typeface="Times New Roman" pitchFamily="18" charset="0"/>
                  </a:rPr>
                  <a:t>Some (explanatory) variables are </a:t>
                </a:r>
                <a:r>
                  <a:rPr lang="en-CA" sz="2400" b="1" dirty="0">
                    <a:solidFill>
                      <a:schemeClr val="tx1">
                        <a:lumMod val="65000"/>
                        <a:lumOff val="35000"/>
                      </a:schemeClr>
                    </a:solidFill>
                    <a:cs typeface="Times New Roman" pitchFamily="18" charset="0"/>
                  </a:rPr>
                  <a:t>highly correlated</a:t>
                </a:r>
                <a:r>
                  <a:rPr lang="en-CA" sz="2400" dirty="0">
                    <a:solidFill>
                      <a:schemeClr val="tx1">
                        <a:lumMod val="65000"/>
                        <a:lumOff val="35000"/>
                      </a:schemeClr>
                    </a:solidFill>
                    <a:cs typeface="Times New Roman" pitchFamily="18" charset="0"/>
                  </a:rPr>
                  <a:t>, complicating inference</a:t>
                </a:r>
              </a:p>
              <a:p>
                <a:pPr lvl="1"/>
                <a:r>
                  <a:rPr lang="en-CA" sz="2400" dirty="0">
                    <a:solidFill>
                      <a:schemeClr val="tx1">
                        <a:lumMod val="65000"/>
                        <a:lumOff val="35000"/>
                      </a:schemeClr>
                    </a:solidFill>
                    <a:cs typeface="Times New Roman" pitchFamily="18" charset="0"/>
                  </a:rPr>
                  <a:t>Inclusion of irrelevant variables tends to inflate the SEs for other estimates</a:t>
                </a:r>
              </a:p>
              <a:p>
                <a:pPr lvl="1"/>
                <a:r>
                  <a:rPr lang="en-CA" sz="2400" dirty="0">
                    <a:solidFill>
                      <a:schemeClr val="tx1">
                        <a:lumMod val="65000"/>
                        <a:lumOff val="35000"/>
                      </a:schemeClr>
                    </a:solidFill>
                    <a:cs typeface="Times New Roman" pitchFamily="18" charset="0"/>
                  </a:rPr>
                  <a:t>What’s more, if variables are </a:t>
                </a:r>
                <a:r>
                  <a:rPr lang="en-CA" sz="2400" b="1" dirty="0">
                    <a:solidFill>
                      <a:schemeClr val="tx1">
                        <a:lumMod val="65000"/>
                        <a:lumOff val="35000"/>
                      </a:schemeClr>
                    </a:solidFill>
                    <a:cs typeface="Times New Roman" pitchFamily="18" charset="0"/>
                  </a:rPr>
                  <a:t>too highly correlated</a:t>
                </a:r>
                <a:r>
                  <a:rPr lang="en-CA" sz="2400" dirty="0">
                    <a:solidFill>
                      <a:schemeClr val="tx1">
                        <a:lumMod val="65000"/>
                        <a:lumOff val="35000"/>
                      </a:schemeClr>
                    </a:solidFill>
                    <a:cs typeface="Times New Roman" pitchFamily="18" charset="0"/>
                  </a:rPr>
                  <a:t>, their effects are indistinguishable</a:t>
                </a:r>
              </a:p>
              <a:p>
                <a:r>
                  <a:rPr lang="en-CA" sz="2600" dirty="0">
                    <a:solidFill>
                      <a:schemeClr val="tx1">
                        <a:lumMod val="65000"/>
                        <a:lumOff val="35000"/>
                      </a:schemeClr>
                    </a:solidFill>
                    <a:cs typeface="Times New Roman" pitchFamily="18" charset="0"/>
                  </a:rPr>
                  <a:t>We’ve already run into the problem of </a:t>
                </a:r>
                <a:r>
                  <a:rPr lang="en-CA" sz="2600" b="1" dirty="0">
                    <a:solidFill>
                      <a:schemeClr val="tx1">
                        <a:lumMod val="65000"/>
                        <a:lumOff val="35000"/>
                      </a:schemeClr>
                    </a:solidFill>
                    <a:cs typeface="Times New Roman" pitchFamily="18" charset="0"/>
                  </a:rPr>
                  <a:t>perfect collinearity </a:t>
                </a:r>
                <a:r>
                  <a:rPr lang="en-CA" sz="2600" b="1" dirty="0">
                    <a:solidFill>
                      <a:schemeClr val="accent3">
                        <a:lumMod val="75000"/>
                      </a:schemeClr>
                    </a:solidFill>
                    <a:cs typeface="Times New Roman" pitchFamily="18" charset="0"/>
                  </a:rPr>
                  <a:t>(where?)</a:t>
                </a:r>
              </a:p>
              <a:p>
                <a:pPr lvl="1"/>
                <a:r>
                  <a:rPr lang="en-CA" sz="2400" dirty="0">
                    <a:solidFill>
                      <a:schemeClr val="tx1">
                        <a:lumMod val="65000"/>
                        <a:lumOff val="35000"/>
                      </a:schemeClr>
                    </a:solidFill>
                    <a:cs typeface="Times New Roman" pitchFamily="18" charset="0"/>
                  </a:rPr>
                  <a:t>A much harder problem is near-collinearity, where </a:t>
                </a:r>
                <a14:m>
                  <m:oMath xmlns:m="http://schemas.openxmlformats.org/officeDocument/2006/math">
                    <m:d>
                      <m:dPr>
                        <m:begChr m:val="|"/>
                        <m:endChr m:val="|"/>
                        <m:ctrlPr>
                          <a:rPr lang="en-US" sz="2400" b="0" i="1" smtClean="0">
                            <a:solidFill>
                              <a:schemeClr val="tx1">
                                <a:lumMod val="65000"/>
                                <a:lumOff val="35000"/>
                              </a:schemeClr>
                            </a:solidFill>
                            <a:latin typeface="Cambria Math" panose="02040503050406030204" pitchFamily="18" charset="0"/>
                            <a:cs typeface="Times New Roman" pitchFamily="18" charset="0"/>
                          </a:rPr>
                        </m:ctrlPr>
                      </m:dPr>
                      <m:e>
                        <m:r>
                          <a:rPr lang="en-US" sz="2400" b="0" i="1" smtClean="0">
                            <a:solidFill>
                              <a:schemeClr val="tx1">
                                <a:lumMod val="65000"/>
                                <a:lumOff val="35000"/>
                              </a:schemeClr>
                            </a:solidFill>
                            <a:latin typeface="Cambria Math" panose="02040503050406030204" pitchFamily="18" charset="0"/>
                            <a:cs typeface="Times New Roman" pitchFamily="18" charset="0"/>
                          </a:rPr>
                          <m:t>𝜌</m:t>
                        </m:r>
                        <m:d>
                          <m:dPr>
                            <m:ctrlPr>
                              <a:rPr lang="en-US" sz="2400" b="0" i="1" smtClean="0">
                                <a:solidFill>
                                  <a:schemeClr val="tx1">
                                    <a:lumMod val="65000"/>
                                    <a:lumOff val="35000"/>
                                  </a:schemeClr>
                                </a:solidFill>
                                <a:latin typeface="Cambria Math" panose="02040503050406030204" pitchFamily="18" charset="0"/>
                                <a:cs typeface="Times New Roman" pitchFamily="18" charset="0"/>
                              </a:rPr>
                            </m:ctrlPr>
                          </m:dPr>
                          <m:e>
                            <m:sSub>
                              <m:sSubPr>
                                <m:ctrlPr>
                                  <a:rPr lang="en-US" sz="2400" b="0" i="1" smtClean="0">
                                    <a:solidFill>
                                      <a:schemeClr val="tx1">
                                        <a:lumMod val="65000"/>
                                        <a:lumOff val="35000"/>
                                      </a:schemeClr>
                                    </a:solidFill>
                                    <a:latin typeface="Cambria Math" panose="02040503050406030204" pitchFamily="18" charset="0"/>
                                    <a:cs typeface="Times New Roman" pitchFamily="18" charset="0"/>
                                  </a:rPr>
                                </m:ctrlPr>
                              </m:sSubPr>
                              <m:e>
                                <m:r>
                                  <a:rPr lang="en-US" sz="2400" b="0" i="1" smtClean="0">
                                    <a:solidFill>
                                      <a:schemeClr val="tx1">
                                        <a:lumMod val="65000"/>
                                        <a:lumOff val="35000"/>
                                      </a:schemeClr>
                                    </a:solidFill>
                                    <a:latin typeface="Cambria Math" panose="02040503050406030204" pitchFamily="18" charset="0"/>
                                    <a:cs typeface="Times New Roman" pitchFamily="18" charset="0"/>
                                  </a:rPr>
                                  <m:t>𝑥</m:t>
                                </m:r>
                              </m:e>
                              <m:sub>
                                <m:r>
                                  <a:rPr lang="en-US" sz="2400" b="0" i="1" smtClean="0">
                                    <a:solidFill>
                                      <a:schemeClr val="tx1">
                                        <a:lumMod val="65000"/>
                                        <a:lumOff val="35000"/>
                                      </a:schemeClr>
                                    </a:solidFill>
                                    <a:latin typeface="Cambria Math" panose="02040503050406030204" pitchFamily="18" charset="0"/>
                                    <a:cs typeface="Times New Roman" pitchFamily="18" charset="0"/>
                                  </a:rPr>
                                  <m:t>1</m:t>
                                </m:r>
                              </m:sub>
                            </m:sSub>
                            <m:r>
                              <a:rPr lang="en-US" sz="2400" b="0" i="1" smtClean="0">
                                <a:solidFill>
                                  <a:schemeClr val="tx1">
                                    <a:lumMod val="65000"/>
                                    <a:lumOff val="35000"/>
                                  </a:schemeClr>
                                </a:solidFill>
                                <a:latin typeface="Cambria Math" panose="02040503050406030204" pitchFamily="18" charset="0"/>
                                <a:cs typeface="Times New Roman" pitchFamily="18" charset="0"/>
                              </a:rPr>
                              <m:t>,</m:t>
                            </m:r>
                            <m:sSub>
                              <m:sSubPr>
                                <m:ctrlPr>
                                  <a:rPr lang="en-US" sz="2400" b="0" i="1" smtClean="0">
                                    <a:solidFill>
                                      <a:schemeClr val="tx1">
                                        <a:lumMod val="65000"/>
                                        <a:lumOff val="35000"/>
                                      </a:schemeClr>
                                    </a:solidFill>
                                    <a:latin typeface="Cambria Math" panose="02040503050406030204" pitchFamily="18" charset="0"/>
                                    <a:cs typeface="Times New Roman" pitchFamily="18" charset="0"/>
                                  </a:rPr>
                                </m:ctrlPr>
                              </m:sSubPr>
                              <m:e>
                                <m:r>
                                  <a:rPr lang="en-US" sz="2400" b="0" i="1" smtClean="0">
                                    <a:solidFill>
                                      <a:schemeClr val="tx1">
                                        <a:lumMod val="65000"/>
                                        <a:lumOff val="35000"/>
                                      </a:schemeClr>
                                    </a:solidFill>
                                    <a:latin typeface="Cambria Math" panose="02040503050406030204" pitchFamily="18" charset="0"/>
                                    <a:cs typeface="Times New Roman" pitchFamily="18" charset="0"/>
                                  </a:rPr>
                                  <m:t>𝑥</m:t>
                                </m:r>
                              </m:e>
                              <m:sub>
                                <m:r>
                                  <a:rPr lang="en-US" sz="2400" b="0" i="1" smtClean="0">
                                    <a:solidFill>
                                      <a:schemeClr val="tx1">
                                        <a:lumMod val="65000"/>
                                        <a:lumOff val="35000"/>
                                      </a:schemeClr>
                                    </a:solidFill>
                                    <a:latin typeface="Cambria Math" panose="02040503050406030204" pitchFamily="18" charset="0"/>
                                    <a:cs typeface="Times New Roman" pitchFamily="18" charset="0"/>
                                  </a:rPr>
                                  <m:t>2</m:t>
                                </m:r>
                              </m:sub>
                            </m:sSub>
                          </m:e>
                        </m:d>
                      </m:e>
                    </m:d>
                    <m:r>
                      <a:rPr lang="en-US" sz="2400" b="0" i="1" smtClean="0">
                        <a:solidFill>
                          <a:schemeClr val="tx1">
                            <a:lumMod val="65000"/>
                            <a:lumOff val="35000"/>
                          </a:schemeClr>
                        </a:solidFill>
                        <a:latin typeface="Cambria Math" panose="02040503050406030204" pitchFamily="18" charset="0"/>
                        <a:cs typeface="Times New Roman" pitchFamily="18" charset="0"/>
                      </a:rPr>
                      <m:t>≈1</m:t>
                    </m:r>
                  </m:oMath>
                </a14:m>
                <a:endParaRPr lang="en-US" sz="2400" b="0" dirty="0">
                  <a:solidFill>
                    <a:schemeClr val="tx1">
                      <a:lumMod val="65000"/>
                      <a:lumOff val="35000"/>
                    </a:schemeClr>
                  </a:solidFill>
                  <a:cs typeface="Times New Roman" pitchFamily="18" charset="0"/>
                </a:endParaRPr>
              </a:p>
              <a:p>
                <a:pPr lvl="1"/>
                <a:r>
                  <a:rPr lang="en-US" sz="2400" dirty="0"/>
                  <a:t>This is especially problematic when we care about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r>
                      <a:rPr lang="en-US" sz="2400" b="0" i="0" smtClean="0">
                        <a:latin typeface="Cambria Math" panose="02040503050406030204" pitchFamily="18" charset="0"/>
                      </a:rPr>
                      <m:t> </m:t>
                    </m:r>
                  </m:oMath>
                </a14:m>
                <a:r>
                  <a:rPr lang="en-US" sz="2400" dirty="0"/>
                  <a:t>or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2</m:t>
                        </m:r>
                      </m:sub>
                    </m:sSub>
                  </m:oMath>
                </a14:m>
                <a:r>
                  <a:rPr lang="en-US" sz="2400" dirty="0"/>
                  <a:t>, but not both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611" t="-1305"/>
                </a:stretch>
              </a:blipFill>
            </p:spPr>
            <p:txBody>
              <a:bodyPr/>
              <a:lstStyle/>
              <a:p>
                <a:r>
                  <a:rPr lang="en-US">
                    <a:noFill/>
                  </a:rPr>
                  <a:t> </a:t>
                </a:r>
              </a:p>
            </p:txBody>
          </p:sp>
        </mc:Fallback>
      </mc:AlternateContent>
    </p:spTree>
    <p:extLst>
      <p:ext uri="{BB962C8B-B14F-4D97-AF65-F5344CB8AC3E}">
        <p14:creationId xmlns:p14="http://schemas.microsoft.com/office/powerpoint/2010/main" val="36618117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Assumptions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0" y="990600"/>
                <a:ext cx="10210801" cy="5486399"/>
              </a:xfrm>
            </p:spPr>
            <p:txBody>
              <a:bodyPr>
                <a:noAutofit/>
              </a:bodyPr>
              <a:lstStyle/>
              <a:p>
                <a:pPr marL="274320" lvl="1" indent="0">
                  <a:buNone/>
                </a:pPr>
                <a14:m>
                  <m:oMathPara xmlns:m="http://schemas.openxmlformats.org/officeDocument/2006/math">
                    <m:oMathParaPr>
                      <m:jc m:val="centerGroup"/>
                    </m:oMathParaPr>
                    <m:oMath xmlns:m="http://schemas.openxmlformats.org/officeDocument/2006/math">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b="1" dirty="0">
                    <a:cs typeface="Times New Roman" panose="02020603050405020304" pitchFamily="18" charset="0"/>
                  </a:rPr>
                  <a:t>Assumptions: </a:t>
                </a:r>
              </a:p>
              <a:p>
                <a:pPr marL="457200" indent="-457200">
                  <a:buFont typeface="+mj-lt"/>
                  <a:buAutoNum type="arabicPeriod"/>
                </a:pPr>
                <a:r>
                  <a:rPr lang="en-US" sz="2400" b="0" dirty="0">
                    <a:cs typeface="Times New Roman" panose="02020603050405020304" pitchFamily="18" charset="0"/>
                  </a:rPr>
                  <a:t>Mean zero error: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d>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This is </a:t>
                </a:r>
                <a:r>
                  <a:rPr lang="en-US" sz="2400" i="1" dirty="0">
                    <a:cs typeface="Times New Roman" panose="02020603050405020304" pitchFamily="18" charset="0"/>
                  </a:rPr>
                  <a:t>without loss of generality, given intercept. </a:t>
                </a:r>
              </a:p>
              <a:p>
                <a:pPr marL="457200" indent="-457200">
                  <a:buFont typeface="+mj-lt"/>
                  <a:buAutoNum type="arabicPeriod"/>
                </a:pPr>
                <a:r>
                  <a:rPr lang="en-US" sz="2400" dirty="0">
                    <a:cs typeface="Times New Roman" panose="02020603050405020304" pitchFamily="18" charset="0"/>
                  </a:rPr>
                  <a:t>Mean independence: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d>
                    <m:r>
                      <a:rPr lang="en-US" sz="2400" b="0" i="1" smtClean="0">
                        <a:latin typeface="Cambria Math" panose="02040503050406030204" pitchFamily="18" charset="0"/>
                        <a:cs typeface="Times New Roman" panose="02020603050405020304" pitchFamily="18" charset="0"/>
                      </a:rPr>
                      <m:t>= 0</m:t>
                    </m:r>
                  </m:oMath>
                </a14:m>
                <a:r>
                  <a:rPr lang="en-US" sz="2400" dirty="0">
                    <a:cs typeface="Times New Roman" panose="02020603050405020304" pitchFamily="18" charset="0"/>
                  </a:rPr>
                  <a:t> for all values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a:t>
                </a:r>
              </a:p>
              <a:p>
                <a:pPr lvl="1"/>
                <a:r>
                  <a:rPr lang="en-US" sz="2400" dirty="0">
                    <a:cs typeface="Times New Roman" panose="02020603050405020304" pitchFamily="18" charset="0"/>
                  </a:rPr>
                  <a:t>This is often a </a:t>
                </a:r>
                <a:r>
                  <a:rPr lang="en-US" sz="2400" b="1" dirty="0">
                    <a:cs typeface="Times New Roman" panose="02020603050405020304" pitchFamily="18" charset="0"/>
                  </a:rPr>
                  <a:t>critical assumption. </a:t>
                </a:r>
              </a:p>
              <a:p>
                <a:pPr marL="0" indent="0">
                  <a:buNone/>
                </a:pPr>
                <a:r>
                  <a:rPr lang="en-US" sz="2400" b="1" dirty="0">
                    <a:cs typeface="Times New Roman" panose="02020603050405020304" pitchFamily="18" charset="0"/>
                  </a:rPr>
                  <a:t>Additional useful assumptions</a:t>
                </a:r>
              </a:p>
              <a:p>
                <a:pPr marL="457200" indent="-457200">
                  <a:spcBef>
                    <a:spcPts val="1200"/>
                  </a:spcBef>
                  <a:spcAft>
                    <a:spcPts val="0"/>
                  </a:spcAft>
                  <a:buFont typeface="+mj-lt"/>
                  <a:buAutoNum type="arabicPeriod" startAt="3"/>
                </a:pPr>
                <a:r>
                  <a:rPr lang="en-US" sz="2400" dirty="0">
                    <a:cs typeface="Times New Roman" panose="02020603050405020304" pitchFamily="18" charset="0"/>
                  </a:rPr>
                  <a:t>Correct specification (similar to DAGs)</a:t>
                </a:r>
              </a:p>
              <a:p>
                <a:pPr marL="457200" indent="-457200">
                  <a:spcBef>
                    <a:spcPts val="1200"/>
                  </a:spcBef>
                  <a:spcAft>
                    <a:spcPts val="0"/>
                  </a:spcAft>
                  <a:buFont typeface="+mj-lt"/>
                  <a:buAutoNum type="arabicPeriod" startAt="3"/>
                </a:pPr>
                <a:r>
                  <a:rPr lang="en-US" sz="2400" dirty="0">
                    <a:cs typeface="Times New Roman" panose="02020603050405020304" pitchFamily="18" charset="0"/>
                  </a:rPr>
                  <a:t>Homoskedasticity: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𝕍</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𝜀</m:t>
                        </m:r>
                      </m:e>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𝜎</m:t>
                        </m:r>
                      </m:e>
                      <m:sup>
                        <m:r>
                          <a:rPr lang="en-US" sz="2400" b="0" i="1" smtClean="0">
                            <a:latin typeface="Cambria Math" panose="02040503050406030204" pitchFamily="18" charset="0"/>
                            <a:cs typeface="Times New Roman" panose="02020603050405020304" pitchFamily="18" charset="0"/>
                          </a:rPr>
                          <m:t>2</m:t>
                        </m:r>
                      </m:sup>
                    </m:sSup>
                  </m:oMath>
                </a14:m>
                <a:r>
                  <a:rPr lang="en-US" sz="2400" dirty="0">
                    <a:cs typeface="Times New Roman" panose="02020603050405020304" pitchFamily="18" charset="0"/>
                  </a:rPr>
                  <a:t>, a constant</a:t>
                </a:r>
              </a:p>
              <a:p>
                <a:pPr marL="457200" indent="-457200">
                  <a:spcBef>
                    <a:spcPts val="1200"/>
                  </a:spcBef>
                  <a:spcAft>
                    <a:spcPts val="0"/>
                  </a:spcAft>
                  <a:buFont typeface="+mj-lt"/>
                  <a:buAutoNum type="arabicPeriod" startAt="3"/>
                </a:pPr>
                <a:r>
                  <a:rPr lang="en-US" sz="2400" dirty="0">
                    <a:cs typeface="Times New Roman" panose="02020603050405020304" pitchFamily="18" charset="0"/>
                  </a:rPr>
                  <a:t>No serial correlation: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𝐶𝑜𝑣</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𝑗</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=0</m:t>
                    </m:r>
                  </m:oMath>
                </a14:m>
                <a:endParaRPr lang="en-US" sz="2400" b="0" dirty="0">
                  <a:cs typeface="Times New Roman" panose="02020603050405020304" pitchFamily="18" charset="0"/>
                </a:endParaRPr>
              </a:p>
              <a:p>
                <a:pPr marL="457200" indent="-457200">
                  <a:spcBef>
                    <a:spcPts val="1200"/>
                  </a:spcBef>
                  <a:spcAft>
                    <a:spcPts val="0"/>
                  </a:spcAft>
                  <a:buFont typeface="+mj-lt"/>
                  <a:buAutoNum type="arabicPeriod" startAt="3"/>
                </a:pPr>
                <a:r>
                  <a:rPr lang="en-US" sz="2400" dirty="0">
                    <a:cs typeface="Times New Roman" panose="02020603050405020304" pitchFamily="18" charset="0"/>
                  </a:rPr>
                  <a:t>Distributional assumptions (Even less common/necessary):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𝑁</m:t>
                    </m:r>
                    <m:r>
                      <a:rPr lang="en-US" sz="2400" b="0" i="1" smtClean="0">
                        <a:latin typeface="Cambria Math" panose="02040503050406030204" pitchFamily="18" charset="0"/>
                        <a:cs typeface="Times New Roman" panose="02020603050405020304" pitchFamily="18" charset="0"/>
                      </a:rPr>
                      <m:t>(0,</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𝜎</m:t>
                        </m:r>
                      </m:e>
                      <m:sup>
                        <m:r>
                          <a:rPr lang="en-US" sz="2400" b="0" i="1" smtClean="0">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a:p>
                <a:pPr marL="457200" indent="-457200">
                  <a:buFont typeface="+mj-lt"/>
                  <a:buAutoNum type="arabicPeriod" startAt="3"/>
                </a:pPr>
                <a:endParaRPr lang="en-US" sz="2400" dirty="0">
                  <a:cs typeface="Times New Roman" panose="02020603050405020304" pitchFamily="18" charset="0"/>
                </a:endParaRPr>
              </a:p>
              <a:p>
                <a:pPr marL="457200" indent="-457200">
                  <a:buFont typeface="+mj-lt"/>
                  <a:buAutoNum type="arabicPeriod" startAt="3"/>
                </a:pPr>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0" y="990600"/>
                <a:ext cx="10210801" cy="5486399"/>
              </a:xfrm>
              <a:blipFill>
                <a:blip r:embed="rId3"/>
                <a:stretch>
                  <a:fillRect l="-955" r="-776"/>
                </a:stretch>
              </a:blipFill>
            </p:spPr>
            <p:txBody>
              <a:bodyPr/>
              <a:lstStyle/>
              <a:p>
                <a:r>
                  <a:rPr lang="en-US">
                    <a:noFill/>
                  </a:rPr>
                  <a:t> </a:t>
                </a:r>
              </a:p>
            </p:txBody>
          </p:sp>
        </mc:Fallback>
      </mc:AlternateContent>
    </p:spTree>
    <p:extLst>
      <p:ext uri="{BB962C8B-B14F-4D97-AF65-F5344CB8AC3E}">
        <p14:creationId xmlns:p14="http://schemas.microsoft.com/office/powerpoint/2010/main" val="75517874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Collinearity and Causality</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CA" sz="2400" dirty="0">
                    <a:solidFill>
                      <a:schemeClr val="tx1">
                        <a:lumMod val="65000"/>
                        <a:lumOff val="35000"/>
                      </a:schemeClr>
                    </a:solidFill>
                    <a:cs typeface="Times New Roman" pitchFamily="18" charset="0"/>
                  </a:rPr>
                  <a:t>Some (explanatory) variables are </a:t>
                </a:r>
                <a:r>
                  <a:rPr lang="en-CA" sz="2400" b="1" dirty="0">
                    <a:solidFill>
                      <a:schemeClr val="tx1">
                        <a:lumMod val="65000"/>
                        <a:lumOff val="35000"/>
                      </a:schemeClr>
                    </a:solidFill>
                    <a:cs typeface="Times New Roman" pitchFamily="18" charset="0"/>
                  </a:rPr>
                  <a:t>highly correlated</a:t>
                </a:r>
                <a:r>
                  <a:rPr lang="en-CA" sz="2400" dirty="0">
                    <a:solidFill>
                      <a:schemeClr val="tx1">
                        <a:lumMod val="65000"/>
                        <a:lumOff val="35000"/>
                      </a:schemeClr>
                    </a:solidFill>
                    <a:cs typeface="Times New Roman" pitchFamily="18" charset="0"/>
                  </a:rPr>
                  <a:t>, complicating inference</a:t>
                </a:r>
              </a:p>
              <a:p>
                <a:pPr lvl="1"/>
                <a:r>
                  <a:rPr lang="en-CA" sz="2400" dirty="0">
                    <a:solidFill>
                      <a:schemeClr val="tx1">
                        <a:lumMod val="65000"/>
                        <a:lumOff val="35000"/>
                      </a:schemeClr>
                    </a:solidFill>
                    <a:cs typeface="Times New Roman" pitchFamily="18" charset="0"/>
                  </a:rPr>
                  <a:t>Inclusion of irrelevant variables tends to inflate the SEs for other estimates</a:t>
                </a:r>
              </a:p>
              <a:p>
                <a:pPr lvl="1"/>
                <a:r>
                  <a:rPr lang="en-CA" sz="2400" dirty="0">
                    <a:solidFill>
                      <a:schemeClr val="tx1">
                        <a:lumMod val="65000"/>
                        <a:lumOff val="35000"/>
                      </a:schemeClr>
                    </a:solidFill>
                    <a:cs typeface="Times New Roman" pitchFamily="18" charset="0"/>
                  </a:rPr>
                  <a:t>What’s more, if variables are </a:t>
                </a:r>
                <a:r>
                  <a:rPr lang="en-CA" sz="2400" b="1" dirty="0">
                    <a:solidFill>
                      <a:schemeClr val="tx1">
                        <a:lumMod val="65000"/>
                        <a:lumOff val="35000"/>
                      </a:schemeClr>
                    </a:solidFill>
                    <a:cs typeface="Times New Roman" pitchFamily="18" charset="0"/>
                  </a:rPr>
                  <a:t>too highly correlated</a:t>
                </a:r>
                <a:r>
                  <a:rPr lang="en-CA" sz="2400" dirty="0">
                    <a:solidFill>
                      <a:schemeClr val="tx1">
                        <a:lumMod val="65000"/>
                        <a:lumOff val="35000"/>
                      </a:schemeClr>
                    </a:solidFill>
                    <a:cs typeface="Times New Roman" pitchFamily="18" charset="0"/>
                  </a:rPr>
                  <a:t>, their effects are indistinguishable</a:t>
                </a:r>
              </a:p>
              <a:p>
                <a:r>
                  <a:rPr lang="en-CA" sz="2600" dirty="0">
                    <a:solidFill>
                      <a:schemeClr val="tx1">
                        <a:lumMod val="65000"/>
                        <a:lumOff val="35000"/>
                      </a:schemeClr>
                    </a:solidFill>
                    <a:cs typeface="Times New Roman" pitchFamily="18" charset="0"/>
                  </a:rPr>
                  <a:t>We’ve already run into the problem of </a:t>
                </a:r>
                <a:r>
                  <a:rPr lang="en-CA" sz="2600" b="1" dirty="0">
                    <a:solidFill>
                      <a:schemeClr val="tx1">
                        <a:lumMod val="65000"/>
                        <a:lumOff val="35000"/>
                      </a:schemeClr>
                    </a:solidFill>
                    <a:cs typeface="Times New Roman" pitchFamily="18" charset="0"/>
                  </a:rPr>
                  <a:t>perfect collinearity</a:t>
                </a:r>
              </a:p>
              <a:p>
                <a:pPr lvl="1"/>
                <a:r>
                  <a:rPr lang="en-CA" sz="2400" dirty="0">
                    <a:solidFill>
                      <a:schemeClr val="tx1">
                        <a:lumMod val="65000"/>
                        <a:lumOff val="35000"/>
                      </a:schemeClr>
                    </a:solidFill>
                    <a:cs typeface="Times New Roman" pitchFamily="18" charset="0"/>
                  </a:rPr>
                  <a:t>A much harder problem is near-collinearity, where </a:t>
                </a:r>
                <a14:m>
                  <m:oMath xmlns:m="http://schemas.openxmlformats.org/officeDocument/2006/math">
                    <m:d>
                      <m:dPr>
                        <m:begChr m:val="|"/>
                        <m:endChr m:val="|"/>
                        <m:ctrlPr>
                          <a:rPr lang="en-US" sz="2400" b="0" i="1" smtClean="0">
                            <a:solidFill>
                              <a:schemeClr val="tx1">
                                <a:lumMod val="65000"/>
                                <a:lumOff val="35000"/>
                              </a:schemeClr>
                            </a:solidFill>
                            <a:latin typeface="Cambria Math" panose="02040503050406030204" pitchFamily="18" charset="0"/>
                            <a:cs typeface="Times New Roman" pitchFamily="18" charset="0"/>
                          </a:rPr>
                        </m:ctrlPr>
                      </m:dPr>
                      <m:e>
                        <m:r>
                          <a:rPr lang="en-US" sz="2400" b="0" i="1" smtClean="0">
                            <a:solidFill>
                              <a:schemeClr val="tx1">
                                <a:lumMod val="65000"/>
                                <a:lumOff val="35000"/>
                              </a:schemeClr>
                            </a:solidFill>
                            <a:latin typeface="Cambria Math" panose="02040503050406030204" pitchFamily="18" charset="0"/>
                            <a:cs typeface="Times New Roman" pitchFamily="18" charset="0"/>
                          </a:rPr>
                          <m:t>𝜌</m:t>
                        </m:r>
                        <m:d>
                          <m:dPr>
                            <m:ctrlPr>
                              <a:rPr lang="en-US" sz="2400" b="0" i="1" smtClean="0">
                                <a:solidFill>
                                  <a:schemeClr val="tx1">
                                    <a:lumMod val="65000"/>
                                    <a:lumOff val="35000"/>
                                  </a:schemeClr>
                                </a:solidFill>
                                <a:latin typeface="Cambria Math" panose="02040503050406030204" pitchFamily="18" charset="0"/>
                                <a:cs typeface="Times New Roman" pitchFamily="18" charset="0"/>
                              </a:rPr>
                            </m:ctrlPr>
                          </m:dPr>
                          <m:e>
                            <m:sSub>
                              <m:sSubPr>
                                <m:ctrlPr>
                                  <a:rPr lang="en-US" sz="2400" b="0" i="1" smtClean="0">
                                    <a:solidFill>
                                      <a:schemeClr val="tx1">
                                        <a:lumMod val="65000"/>
                                        <a:lumOff val="35000"/>
                                      </a:schemeClr>
                                    </a:solidFill>
                                    <a:latin typeface="Cambria Math" panose="02040503050406030204" pitchFamily="18" charset="0"/>
                                    <a:cs typeface="Times New Roman" pitchFamily="18" charset="0"/>
                                  </a:rPr>
                                </m:ctrlPr>
                              </m:sSubPr>
                              <m:e>
                                <m:r>
                                  <a:rPr lang="en-US" sz="2400" b="0" i="1" smtClean="0">
                                    <a:solidFill>
                                      <a:schemeClr val="tx1">
                                        <a:lumMod val="65000"/>
                                        <a:lumOff val="35000"/>
                                      </a:schemeClr>
                                    </a:solidFill>
                                    <a:latin typeface="Cambria Math" panose="02040503050406030204" pitchFamily="18" charset="0"/>
                                    <a:cs typeface="Times New Roman" pitchFamily="18" charset="0"/>
                                  </a:rPr>
                                  <m:t>𝑥</m:t>
                                </m:r>
                              </m:e>
                              <m:sub>
                                <m:r>
                                  <a:rPr lang="en-US" sz="2400" b="0" i="1" smtClean="0">
                                    <a:solidFill>
                                      <a:schemeClr val="tx1">
                                        <a:lumMod val="65000"/>
                                        <a:lumOff val="35000"/>
                                      </a:schemeClr>
                                    </a:solidFill>
                                    <a:latin typeface="Cambria Math" panose="02040503050406030204" pitchFamily="18" charset="0"/>
                                    <a:cs typeface="Times New Roman" pitchFamily="18" charset="0"/>
                                  </a:rPr>
                                  <m:t>1</m:t>
                                </m:r>
                              </m:sub>
                            </m:sSub>
                            <m:r>
                              <a:rPr lang="en-US" sz="2400" b="0" i="1" smtClean="0">
                                <a:solidFill>
                                  <a:schemeClr val="tx1">
                                    <a:lumMod val="65000"/>
                                    <a:lumOff val="35000"/>
                                  </a:schemeClr>
                                </a:solidFill>
                                <a:latin typeface="Cambria Math" panose="02040503050406030204" pitchFamily="18" charset="0"/>
                                <a:cs typeface="Times New Roman" pitchFamily="18" charset="0"/>
                              </a:rPr>
                              <m:t>,</m:t>
                            </m:r>
                            <m:sSub>
                              <m:sSubPr>
                                <m:ctrlPr>
                                  <a:rPr lang="en-US" sz="2400" b="0" i="1" smtClean="0">
                                    <a:solidFill>
                                      <a:schemeClr val="tx1">
                                        <a:lumMod val="65000"/>
                                        <a:lumOff val="35000"/>
                                      </a:schemeClr>
                                    </a:solidFill>
                                    <a:latin typeface="Cambria Math" panose="02040503050406030204" pitchFamily="18" charset="0"/>
                                    <a:cs typeface="Times New Roman" pitchFamily="18" charset="0"/>
                                  </a:rPr>
                                </m:ctrlPr>
                              </m:sSubPr>
                              <m:e>
                                <m:r>
                                  <a:rPr lang="en-US" sz="2400" b="0" i="1" smtClean="0">
                                    <a:solidFill>
                                      <a:schemeClr val="tx1">
                                        <a:lumMod val="65000"/>
                                        <a:lumOff val="35000"/>
                                      </a:schemeClr>
                                    </a:solidFill>
                                    <a:latin typeface="Cambria Math" panose="02040503050406030204" pitchFamily="18" charset="0"/>
                                    <a:cs typeface="Times New Roman" pitchFamily="18" charset="0"/>
                                  </a:rPr>
                                  <m:t>𝑥</m:t>
                                </m:r>
                              </m:e>
                              <m:sub>
                                <m:r>
                                  <a:rPr lang="en-US" sz="2400" b="0" i="1" smtClean="0">
                                    <a:solidFill>
                                      <a:schemeClr val="tx1">
                                        <a:lumMod val="65000"/>
                                        <a:lumOff val="35000"/>
                                      </a:schemeClr>
                                    </a:solidFill>
                                    <a:latin typeface="Cambria Math" panose="02040503050406030204" pitchFamily="18" charset="0"/>
                                    <a:cs typeface="Times New Roman" pitchFamily="18" charset="0"/>
                                  </a:rPr>
                                  <m:t>2</m:t>
                                </m:r>
                              </m:sub>
                            </m:sSub>
                          </m:e>
                        </m:d>
                      </m:e>
                    </m:d>
                    <m:r>
                      <a:rPr lang="en-US" sz="2400" b="0" i="1" smtClean="0">
                        <a:solidFill>
                          <a:schemeClr val="tx1">
                            <a:lumMod val="65000"/>
                            <a:lumOff val="35000"/>
                          </a:schemeClr>
                        </a:solidFill>
                        <a:latin typeface="Cambria Math" panose="02040503050406030204" pitchFamily="18" charset="0"/>
                        <a:cs typeface="Times New Roman" pitchFamily="18" charset="0"/>
                      </a:rPr>
                      <m:t>≈1</m:t>
                    </m:r>
                  </m:oMath>
                </a14:m>
                <a:endParaRPr lang="en-US" sz="2400" b="0" dirty="0">
                  <a:solidFill>
                    <a:schemeClr val="tx1">
                      <a:lumMod val="65000"/>
                      <a:lumOff val="35000"/>
                    </a:schemeClr>
                  </a:solidFill>
                  <a:cs typeface="Times New Roman" pitchFamily="18" charset="0"/>
                </a:endParaRPr>
              </a:p>
              <a:p>
                <a:pPr lvl="1"/>
                <a:r>
                  <a:rPr lang="en-US" sz="2400" dirty="0"/>
                  <a:t>This is especially problematic when we care about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r>
                      <a:rPr lang="en-US" sz="2400" b="0" i="0" smtClean="0">
                        <a:latin typeface="Cambria Math" panose="02040503050406030204" pitchFamily="18" charset="0"/>
                      </a:rPr>
                      <m:t> </m:t>
                    </m:r>
                  </m:oMath>
                </a14:m>
                <a:r>
                  <a:rPr lang="en-US" sz="2400" dirty="0"/>
                  <a:t>or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2</m:t>
                        </m:r>
                      </m:sub>
                    </m:sSub>
                  </m:oMath>
                </a14:m>
                <a:r>
                  <a:rPr lang="en-US" sz="2400" dirty="0"/>
                  <a:t>, but not both</a:t>
                </a:r>
              </a:p>
              <a:p>
                <a:r>
                  <a:rPr lang="en-US" sz="2600" dirty="0"/>
                  <a:t>How to diagnose this? </a:t>
                </a:r>
              </a:p>
              <a:p>
                <a:pPr lvl="1"/>
                <a:r>
                  <a:rPr lang="en-US" sz="2400" dirty="0"/>
                  <a:t>Look at correlation matrix of independent variables</a:t>
                </a:r>
              </a:p>
              <a:p>
                <a:pPr lvl="1"/>
                <a:r>
                  <a:rPr lang="en-US" sz="2400" dirty="0"/>
                  <a:t>Think about which correlations mess with your DAG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611" t="-1305"/>
                </a:stretch>
              </a:blipFill>
            </p:spPr>
            <p:txBody>
              <a:bodyPr/>
              <a:lstStyle/>
              <a:p>
                <a:r>
                  <a:rPr lang="en-US">
                    <a:noFill/>
                  </a:rPr>
                  <a:t> </a:t>
                </a:r>
              </a:p>
            </p:txBody>
          </p:sp>
        </mc:Fallback>
      </mc:AlternateContent>
    </p:spTree>
    <p:extLst>
      <p:ext uri="{BB962C8B-B14F-4D97-AF65-F5344CB8AC3E}">
        <p14:creationId xmlns:p14="http://schemas.microsoft.com/office/powerpoint/2010/main" val="3294379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latin typeface="Times New Roman" panose="02020603050405020304" pitchFamily="18" charset="0"/>
                <a:cs typeface="Times New Roman" panose="02020603050405020304" pitchFamily="18" charset="0"/>
              </a:rPr>
              <a:t>Estimating a Regression: </a:t>
            </a:r>
            <a:r>
              <a:rPr lang="en-US" dirty="0">
                <a:cs typeface="Times New Roman" panose="02020603050405020304" pitchFamily="18" charset="0"/>
              </a:rPr>
              <a:t>Intuition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dirty="0">
                    <a:cs typeface="Times New Roman" panose="02020603050405020304" pitchFamily="18" charset="0"/>
                  </a:rPr>
                  <a:t>Our two main assumptions give a system of equations used to solve for </a:t>
                </a:r>
                <a14:m>
                  <m:oMath xmlns:m="http://schemas.openxmlformats.org/officeDocument/2006/math">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𝛽</m:t>
                        </m:r>
                      </m:e>
                    </m:acc>
                  </m:oMath>
                </a14:m>
                <a:r>
                  <a:rPr lang="en-US" sz="2400" dirty="0">
                    <a:cs typeface="Times New Roman" panose="02020603050405020304" pitchFamily="18" charset="0"/>
                  </a:rPr>
                  <a:t>:</a:t>
                </a:r>
              </a:p>
              <a:p>
                <a:pPr marL="457200" indent="-457200">
                  <a:buFont typeface="+mj-lt"/>
                  <a:buAutoNum type="arabicPeriod"/>
                </a:pPr>
                <a:r>
                  <a:rPr lang="en-US" sz="2400" b="0" dirty="0">
                    <a:cs typeface="Times New Roman" panose="02020603050405020304" pitchFamily="18" charset="0"/>
                  </a:rPr>
                  <a:t>Mean zero error: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=0</m:t>
                    </m:r>
                  </m:oMath>
                </a14:m>
                <a:endParaRPr lang="en-US" sz="2400" i="1" dirty="0">
                  <a:cs typeface="Times New Roman" panose="02020603050405020304" pitchFamily="18" charset="0"/>
                </a:endParaRPr>
              </a:p>
              <a:p>
                <a:pPr marL="457200" indent="-457200">
                  <a:buFont typeface="+mj-lt"/>
                  <a:buAutoNum type="arabicPeriod"/>
                </a:pPr>
                <a:r>
                  <a:rPr lang="en-US" sz="2400" dirty="0">
                    <a:cs typeface="Times New Roman" panose="02020603050405020304" pitchFamily="18" charset="0"/>
                  </a:rPr>
                  <a:t>Mean independence: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=0</m:t>
                    </m:r>
                  </m:oMath>
                </a14:m>
                <a:endParaRPr lang="en-US" sz="2400" b="0" dirty="0">
                  <a:cs typeface="Times New Roman" panose="02020603050405020304" pitchFamily="18" charset="0"/>
                </a:endParaRPr>
              </a:p>
              <a:p>
                <a:pPr marL="0" indent="0">
                  <a:buNone/>
                </a:pPr>
                <a:r>
                  <a:rPr lang="en-US" sz="2400" dirty="0">
                    <a:cs typeface="Times New Roman" panose="02020603050405020304" pitchFamily="18" charset="0"/>
                  </a:rPr>
                  <a:t>You can solve this system for the desired values of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a:stretch>
              </a:blipFill>
            </p:spPr>
            <p:txBody>
              <a:bodyPr/>
              <a:lstStyle/>
              <a:p>
                <a:r>
                  <a:rPr lang="en-US">
                    <a:noFill/>
                  </a:rPr>
                  <a:t> </a:t>
                </a:r>
              </a:p>
            </p:txBody>
          </p:sp>
        </mc:Fallback>
      </mc:AlternateContent>
    </p:spTree>
    <p:extLst>
      <p:ext uri="{BB962C8B-B14F-4D97-AF65-F5344CB8AC3E}">
        <p14:creationId xmlns:p14="http://schemas.microsoft.com/office/powerpoint/2010/main" val="1417762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latin typeface="Times New Roman" panose="02020603050405020304" pitchFamily="18" charset="0"/>
                <a:cs typeface="Times New Roman" panose="02020603050405020304" pitchFamily="18" charset="0"/>
              </a:rPr>
              <a:t>Estimating a Regression: </a:t>
            </a:r>
            <a:r>
              <a:rPr lang="en-US" dirty="0">
                <a:cs typeface="Times New Roman" panose="02020603050405020304" pitchFamily="18" charset="0"/>
              </a:rPr>
              <a:t>Intuition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7536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dirty="0">
                    <a:cs typeface="Times New Roman" panose="02020603050405020304" pitchFamily="18" charset="0"/>
                  </a:rPr>
                  <a:t>Our two assumptions give us a system of equations used to solve for </a:t>
                </a:r>
                <a14:m>
                  <m:oMath xmlns:m="http://schemas.openxmlformats.org/officeDocument/2006/math">
                    <m:acc>
                      <m:accPr>
                        <m:chr m:val="⃗"/>
                        <m:ctrlPr>
                          <a:rPr lang="en-US" sz="240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𝛽</m:t>
                        </m:r>
                      </m:e>
                    </m:acc>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oMath>
                </a14:m>
                <a:endParaRPr lang="en-US" sz="2400" dirty="0">
                  <a:cs typeface="Times New Roman" panose="02020603050405020304" pitchFamily="18" charset="0"/>
                </a:endParaRPr>
              </a:p>
              <a:p>
                <a:pPr marL="457200" indent="-457200">
                  <a:buFont typeface="+mj-lt"/>
                  <a:buAutoNum type="arabicPeriod"/>
                </a:pPr>
                <a:r>
                  <a:rPr lang="en-US" sz="2400" b="0" dirty="0">
                    <a:cs typeface="Times New Roman" panose="02020603050405020304" pitchFamily="18" charset="0"/>
                  </a:rPr>
                  <a:t>Mean zero error: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=0</m:t>
                    </m:r>
                  </m:oMath>
                </a14:m>
                <a:endParaRPr lang="en-US" sz="2400" i="1" dirty="0">
                  <a:cs typeface="Times New Roman" panose="02020603050405020304" pitchFamily="18" charset="0"/>
                </a:endParaRPr>
              </a:p>
              <a:p>
                <a:pPr marL="457200" indent="-457200">
                  <a:buFont typeface="+mj-lt"/>
                  <a:buAutoNum type="arabicPeriod"/>
                </a:pPr>
                <a:r>
                  <a:rPr lang="en-US" sz="2400" dirty="0">
                    <a:cs typeface="Times New Roman" panose="02020603050405020304" pitchFamily="18" charset="0"/>
                  </a:rPr>
                  <a:t>Mean independence: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=0</m:t>
                    </m:r>
                  </m:oMath>
                </a14:m>
                <a:endParaRPr lang="en-US" sz="2400" b="0" dirty="0">
                  <a:cs typeface="Times New Roman" panose="02020603050405020304" pitchFamily="18" charset="0"/>
                </a:endParaRPr>
              </a:p>
              <a:p>
                <a:pPr marL="0" indent="0">
                  <a:buNone/>
                </a:pPr>
                <a:r>
                  <a:rPr lang="en-US" sz="2400" b="1" dirty="0">
                    <a:cs typeface="Times New Roman" panose="02020603050405020304" pitchFamily="18" charset="0"/>
                  </a:rPr>
                  <a:t>Intuitively, what is happening here? </a:t>
                </a:r>
              </a:p>
              <a:p>
                <a:r>
                  <a:rPr lang="en-US" sz="2400" dirty="0">
                    <a:cs typeface="Times New Roman" panose="02020603050405020304" pitchFamily="18" charset="0"/>
                  </a:rPr>
                  <a:t>Let’s play a regression game: </a:t>
                </a:r>
              </a:p>
              <a:p>
                <a:pPr marL="274320" lvl="1" indent="0">
                  <a:buNone/>
                </a:pPr>
                <a:r>
                  <a:rPr lang="en-US" sz="2200" dirty="0">
                    <a:cs typeface="Times New Roman" panose="02020603050405020304" pitchFamily="18" charset="0"/>
                    <a:hlinkClick r:id="rId2"/>
                  </a:rPr>
                  <a:t>https://sophieehill.shinyapps.io/eyeball-regression/</a:t>
                </a:r>
                <a:r>
                  <a:rPr lang="en-US" sz="2200" dirty="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753601" cy="5141388"/>
              </a:xfrm>
              <a:blipFill>
                <a:blip r:embed="rId3"/>
                <a:stretch>
                  <a:fillRect l="-938"/>
                </a:stretch>
              </a:blipFill>
            </p:spPr>
            <p:txBody>
              <a:bodyPr/>
              <a:lstStyle/>
              <a:p>
                <a:r>
                  <a:rPr lang="en-US">
                    <a:noFill/>
                  </a:rPr>
                  <a:t> </a:t>
                </a:r>
              </a:p>
            </p:txBody>
          </p:sp>
        </mc:Fallback>
      </mc:AlternateContent>
    </p:spTree>
    <p:extLst>
      <p:ext uri="{BB962C8B-B14F-4D97-AF65-F5344CB8AC3E}">
        <p14:creationId xmlns:p14="http://schemas.microsoft.com/office/powerpoint/2010/main" val="1021239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Ordinary Least Squares (OLS)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Autofit/>
              </a:bodyPr>
              <a:lstStyle/>
              <a:p>
                <a:pPr marL="274320" lvl="1" indent="0">
                  <a:buNone/>
                </a:pPr>
                <a14:m>
                  <m:oMathPara xmlns:m="http://schemas.openxmlformats.org/officeDocument/2006/math">
                    <m:oMathParaPr>
                      <m:jc m:val="centerGroup"/>
                    </m:oMathParaPr>
                    <m:oMath xmlns:m="http://schemas.openxmlformats.org/officeDocument/2006/math">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US" sz="2400" b="0" dirty="0">
                  <a:solidFill>
                    <a:schemeClr val="tx1"/>
                  </a:solidFill>
                  <a:latin typeface="Open Sans"/>
                  <a:ea typeface="Open Sans" panose="020B0606030504020204" pitchFamily="34" charset="0"/>
                  <a:cs typeface="Open Sans" panose="020B0606030504020204" pitchFamily="34" charset="0"/>
                </a:endParaRPr>
              </a:p>
              <a:p>
                <a:pPr marL="0" indent="0">
                  <a:lnSpc>
                    <a:spcPct val="120000"/>
                  </a:lnSpc>
                  <a:buNone/>
                </a:pPr>
                <a:r>
                  <a:rPr lang="en-CA" sz="2400" b="1" dirty="0">
                    <a:solidFill>
                      <a:schemeClr val="tx1">
                        <a:lumMod val="75000"/>
                        <a:lumOff val="25000"/>
                      </a:schemeClr>
                    </a:solidFill>
                    <a:ea typeface="Open Sans" panose="020B0606030504020204" pitchFamily="34" charset="0"/>
                    <a:cs typeface="Times New Roman" panose="02020603050405020304" pitchFamily="18" charset="0"/>
                  </a:rPr>
                  <a:t>Definition: </a:t>
                </a:r>
                <a:r>
                  <a:rPr lang="en-US" sz="2400" dirty="0">
                    <a:solidFill>
                      <a:schemeClr val="tx1">
                        <a:lumMod val="75000"/>
                        <a:lumOff val="25000"/>
                      </a:schemeClr>
                    </a:solidFill>
                    <a:ea typeface="Open Sans" panose="020B0606030504020204" pitchFamily="34" charset="0"/>
                    <a:cs typeface="Times New Roman" panose="02020603050405020304" pitchFamily="18" charset="0"/>
                  </a:rPr>
                  <a:t>Th</a:t>
                </a:r>
                <a:r>
                  <a:rPr lang="en-CA" sz="2400" dirty="0">
                    <a:solidFill>
                      <a:schemeClr val="tx1">
                        <a:lumMod val="75000"/>
                        <a:lumOff val="25000"/>
                      </a:schemeClr>
                    </a:solidFill>
                    <a:ea typeface="Open Sans" panose="020B0606030504020204" pitchFamily="34" charset="0"/>
                    <a:cs typeface="Times New Roman" panose="02020603050405020304" pitchFamily="18" charset="0"/>
                  </a:rPr>
                  <a:t>e sum of squared errors (SSE):</a:t>
                </a:r>
                <a:endParaRPr lang="en-CA" sz="2400" b="1"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20000"/>
                  </a:lnSpc>
                  <a:buNone/>
                </a:pPr>
                <a14:m>
                  <m:oMathPara xmlns:m="http://schemas.openxmlformats.org/officeDocument/2006/math">
                    <m:oMathParaPr>
                      <m:jc m:val="centerGroup"/>
                    </m:oMathParaPr>
                    <m:oMath xmlns:m="http://schemas.openxmlformats.org/officeDocument/2006/math">
                      <m:r>
                        <a:rPr lang="en-CA" sz="2400" b="1" i="0"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𝐒𝐒𝐄</m:t>
                      </m:r>
                      <m:r>
                        <a:rPr lang="en-CA" sz="2400" b="1" i="0"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m:t>
                      </m:r>
                      <m:nary>
                        <m:naryPr>
                          <m:chr m:val="∑"/>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naryPr>
                        <m:sub>
                          <m:r>
                            <m:rPr>
                              <m:brk m:alnAt="23"/>
                            </m:r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𝒊</m:t>
                          </m:r>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m:t>
                          </m:r>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𝟏</m:t>
                          </m:r>
                        </m:sub>
                        <m:sup>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𝑵</m:t>
                          </m:r>
                        </m:sup>
                        <m:e>
                          <m:sSup>
                            <m:sSupPr>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sSupPr>
                            <m:e>
                              <m:acc>
                                <m:accPr>
                                  <m:chr m:val="̂"/>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accPr>
                                <m:e>
                                  <m:sSub>
                                    <m:sSubPr>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𝜺</m:t>
                                      </m:r>
                                    </m:e>
                                    <m:sub>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𝒊</m:t>
                                      </m:r>
                                    </m:sub>
                                  </m:sSub>
                                </m:e>
                              </m:acc>
                            </m:e>
                            <m:sup>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𝟐</m:t>
                              </m:r>
                            </m:sup>
                          </m:sSup>
                        </m:e>
                      </m:nary>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 </m:t>
                      </m:r>
                      <m:nary>
                        <m:naryPr>
                          <m:chr m:val="∑"/>
                          <m:ctrlPr>
                            <a:rPr lang="en-CA" sz="2400" b="1"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naryPr>
                        <m:sub>
                          <m:r>
                            <m:rPr>
                              <m:brk m:alnAt="23"/>
                            </m:rPr>
                            <a:rPr lang="en-CA" sz="2400" b="1"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𝒊</m:t>
                          </m:r>
                          <m:r>
                            <a:rPr lang="en-CA" sz="2400" b="1"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m:t>
                          </m:r>
                          <m:r>
                            <a:rPr lang="en-CA" sz="2400" b="1"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𝟏</m:t>
                          </m:r>
                        </m:sub>
                        <m:sup>
                          <m:r>
                            <a:rPr lang="en-CA" sz="2400" b="1"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𝑵</m:t>
                          </m:r>
                        </m:sup>
                        <m:e>
                          <m:sSup>
                            <m:sSupPr>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sSupPr>
                            <m:e>
                              <m:d>
                                <m:dPr>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𝒚</m:t>
                                      </m:r>
                                    </m:e>
                                    <m:sub>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𝒊</m:t>
                                      </m:r>
                                    </m:sub>
                                  </m:sSub>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 −</m:t>
                                  </m:r>
                                  <m:acc>
                                    <m:accPr>
                                      <m:chr m:val="̂"/>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accPr>
                                    <m:e>
                                      <m:sSub>
                                        <m:sSubPr>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𝒚</m:t>
                                          </m:r>
                                        </m:e>
                                        <m:sub>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𝒊</m:t>
                                          </m:r>
                                        </m:sub>
                                      </m:sSub>
                                    </m:e>
                                  </m:acc>
                                </m:e>
                              </m:d>
                            </m:e>
                            <m:sup>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𝟐</m:t>
                              </m:r>
                            </m:sup>
                          </m:sSup>
                        </m:e>
                      </m:nary>
                    </m:oMath>
                  </m:oMathPara>
                </a14:m>
                <a:endParaRPr lang="en-CA" sz="2400" b="1" dirty="0">
                  <a:solidFill>
                    <a:schemeClr val="tx1">
                      <a:lumMod val="75000"/>
                      <a:lumOff val="25000"/>
                    </a:schemeClr>
                  </a:solidFill>
                  <a:ea typeface="Open Sans" panose="020B0606030504020204" pitchFamily="34" charset="0"/>
                  <a:cs typeface="Times New Roman" panose="02020603050405020304" pitchFamily="18" charset="0"/>
                </a:endParaRPr>
              </a:p>
              <a:p>
                <a:pPr>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Implicit cost function for errors in estimation </a:t>
                </a:r>
              </a:p>
              <a:p>
                <a:pPr>
                  <a:lnSpc>
                    <a:spcPct val="120000"/>
                  </a:lnSpc>
                </a:pPr>
                <a:r>
                  <a:rPr lang="en-CA" sz="2400" b="1" dirty="0">
                    <a:solidFill>
                      <a:schemeClr val="tx1">
                        <a:lumMod val="75000"/>
                        <a:lumOff val="25000"/>
                      </a:schemeClr>
                    </a:solidFill>
                    <a:ea typeface="Open Sans" panose="020B0606030504020204" pitchFamily="34" charset="0"/>
                    <a:cs typeface="Times New Roman" panose="02020603050405020304" pitchFamily="18" charset="0"/>
                  </a:rPr>
                  <a:t>OLS returns </a:t>
                </a:r>
                <a14:m>
                  <m:oMath xmlns:m="http://schemas.openxmlformats.org/officeDocument/2006/math">
                    <m:sSub>
                      <m:sSubPr>
                        <m:ctrlPr>
                          <a:rPr lang="en-US" sz="2400" b="1"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1"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𝜷</m:t>
                        </m:r>
                      </m:e>
                      <m:sub>
                        <m:r>
                          <a:rPr lang="en-US" sz="2400" b="1"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𝟎</m:t>
                        </m:r>
                      </m:sub>
                    </m:sSub>
                    <m:r>
                      <a:rPr lang="en-US" sz="2400" b="1"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 </m:t>
                    </m:r>
                    <m:sSub>
                      <m:sSubPr>
                        <m:ctrlPr>
                          <a:rPr lang="en-US" sz="2400" b="1"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1"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𝜷</m:t>
                        </m:r>
                      </m:e>
                      <m:sub>
                        <m:r>
                          <a:rPr lang="en-US" sz="2400" b="1"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𝟏</m:t>
                        </m:r>
                      </m:sub>
                    </m:sSub>
                  </m:oMath>
                </a14:m>
                <a:r>
                  <a:rPr lang="en-CA" sz="2400" b="1" dirty="0">
                    <a:solidFill>
                      <a:schemeClr val="tx1">
                        <a:lumMod val="75000"/>
                        <a:lumOff val="25000"/>
                      </a:schemeClr>
                    </a:solidFill>
                    <a:ea typeface="Open Sans" panose="020B0606030504020204" pitchFamily="34" charset="0"/>
                    <a:cs typeface="Times New Roman" panose="02020603050405020304" pitchFamily="18" charset="0"/>
                  </a:rPr>
                  <a:t> that minimize this value given all observed data!</a:t>
                </a:r>
              </a:p>
              <a:p>
                <a:pPr>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Sidenote: </a:t>
                </a:r>
                <a14:m>
                  <m:oMath xmlns:m="http://schemas.openxmlformats.org/officeDocument/2006/math">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𝜀</m:t>
                        </m:r>
                      </m:e>
                    </m:acc>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is called a </a:t>
                </a:r>
                <a:r>
                  <a:rPr lang="en-CA" sz="2400" i="1" dirty="0">
                    <a:solidFill>
                      <a:schemeClr val="tx1">
                        <a:lumMod val="75000"/>
                        <a:lumOff val="25000"/>
                      </a:schemeClr>
                    </a:solidFill>
                    <a:ea typeface="Open Sans" panose="020B0606030504020204" pitchFamily="34" charset="0"/>
                    <a:cs typeface="Times New Roman" panose="02020603050405020304" pitchFamily="18" charset="0"/>
                  </a:rPr>
                  <a:t>residual </a:t>
                </a:r>
                <a:r>
                  <a:rPr lang="en-CA" sz="2400" dirty="0">
                    <a:solidFill>
                      <a:schemeClr val="tx1">
                        <a:lumMod val="75000"/>
                        <a:lumOff val="25000"/>
                      </a:schemeClr>
                    </a:solidFill>
                    <a:ea typeface="Open Sans" panose="020B0606030504020204" pitchFamily="34" charset="0"/>
                    <a:cs typeface="Times New Roman" panose="02020603050405020304" pitchFamily="18" charset="0"/>
                  </a:rPr>
                  <a:t>(importantly different from an </a:t>
                </a:r>
                <a:r>
                  <a:rPr lang="en-CA" sz="2400" u="sng" dirty="0">
                    <a:solidFill>
                      <a:schemeClr val="tx1">
                        <a:lumMod val="75000"/>
                        <a:lumOff val="25000"/>
                      </a:schemeClr>
                    </a:solidFill>
                    <a:ea typeface="Open Sans" panose="020B0606030504020204" pitchFamily="34" charset="0"/>
                    <a:cs typeface="Times New Roman" panose="02020603050405020304" pitchFamily="18" charset="0"/>
                  </a:rPr>
                  <a:t>error term</a:t>
                </a:r>
                <a:r>
                  <a:rPr lang="en-CA" sz="2400" dirty="0">
                    <a:solidFill>
                      <a:schemeClr val="tx1">
                        <a:lumMod val="75000"/>
                        <a:lumOff val="25000"/>
                      </a:schemeClr>
                    </a:solidFill>
                    <a:ea typeface="Open Sans" panose="020B0606030504020204" pitchFamily="34" charset="0"/>
                    <a:cs typeface="Times New Roman" panose="02020603050405020304" pitchFamily="18" charset="0"/>
                  </a:rPr>
                  <a:t>) </a:t>
                </a:r>
              </a:p>
              <a:p>
                <a:pPr marL="0" indent="0">
                  <a:lnSpc>
                    <a:spcPct val="120000"/>
                  </a:lnSpc>
                  <a:buNone/>
                </a:pPr>
                <a:r>
                  <a:rPr lang="en-CA" sz="2400" dirty="0">
                    <a:solidFill>
                      <a:schemeClr val="tx1">
                        <a:lumMod val="75000"/>
                        <a:lumOff val="25000"/>
                      </a:schemeClr>
                    </a:solidFill>
                    <a:ea typeface="Open Sans" panose="020B0606030504020204" pitchFamily="34" charset="0"/>
                    <a:cs typeface="Times New Roman" panose="02020603050405020304" pitchFamily="18" charset="0"/>
                  </a:rPr>
                  <a:t>The predicted regression equation is then given by: </a:t>
                </a:r>
              </a:p>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274320" lvl="1" indent="0">
                  <a:buNone/>
                </a:pPr>
                <a:endParaRPr lang="en-CA" sz="2400" dirty="0">
                  <a:solidFill>
                    <a:schemeClr val="tx1"/>
                  </a:solidFill>
                  <a:latin typeface="Open Sans"/>
                  <a:ea typeface="Open Sans" panose="020B0606030504020204" pitchFamily="34" charset="0"/>
                  <a:cs typeface="Open Sans" panose="020B0606030504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r="-1102" b="-3321"/>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398F35C1-6DA2-41D1-AEEF-F1DB45D84E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53340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458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18370" y="387315"/>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Last Time</a:t>
            </a:r>
          </a:p>
        </p:txBody>
      </p:sp>
      <p:sp>
        <p:nvSpPr>
          <p:cNvPr id="5" name="Content Placeholder 3">
            <a:extLst>
              <a:ext uri="{FF2B5EF4-FFF2-40B4-BE49-F238E27FC236}">
                <a16:creationId xmlns:a16="http://schemas.microsoft.com/office/drawing/2014/main" id="{EF77A64B-FB81-2AF7-47B1-7CC481CD8F82}"/>
              </a:ext>
            </a:extLst>
          </p:cNvPr>
          <p:cNvSpPr txBox="1">
            <a:spLocks/>
          </p:cNvSpPr>
          <p:nvPr/>
        </p:nvSpPr>
        <p:spPr>
          <a:xfrm>
            <a:off x="389852" y="1219201"/>
            <a:ext cx="1058294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Hypothesis Testing</a:t>
            </a:r>
          </a:p>
          <a:p>
            <a:r>
              <a:rPr lang="en-US" sz="2800" dirty="0"/>
              <a:t>P-values</a:t>
            </a:r>
          </a:p>
          <a:p>
            <a:r>
              <a:rPr lang="en-US" sz="2800" dirty="0"/>
              <a:t>External validity and p-hacking</a:t>
            </a:r>
          </a:p>
        </p:txBody>
      </p:sp>
      <p:sp>
        <p:nvSpPr>
          <p:cNvPr id="2" name="Title 1">
            <a:extLst>
              <a:ext uri="{FF2B5EF4-FFF2-40B4-BE49-F238E27FC236}">
                <a16:creationId xmlns:a16="http://schemas.microsoft.com/office/drawing/2014/main" id="{9F30AAFD-CC39-CD93-52D7-BD4EA8B3F5A0}"/>
              </a:ext>
            </a:extLst>
          </p:cNvPr>
          <p:cNvSpPr txBox="1">
            <a:spLocks/>
          </p:cNvSpPr>
          <p:nvPr/>
        </p:nvSpPr>
        <p:spPr>
          <a:xfrm>
            <a:off x="365760" y="33375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This Time</a:t>
            </a:r>
          </a:p>
        </p:txBody>
      </p:sp>
      <p:sp>
        <p:nvSpPr>
          <p:cNvPr id="3" name="Content Placeholder 3">
            <a:extLst>
              <a:ext uri="{FF2B5EF4-FFF2-40B4-BE49-F238E27FC236}">
                <a16:creationId xmlns:a16="http://schemas.microsoft.com/office/drawing/2014/main" id="{EFE6D44A-2704-E962-92EB-D83252B97750}"/>
              </a:ext>
            </a:extLst>
          </p:cNvPr>
          <p:cNvSpPr txBox="1">
            <a:spLocks/>
          </p:cNvSpPr>
          <p:nvPr/>
        </p:nvSpPr>
        <p:spPr>
          <a:xfrm>
            <a:off x="381000" y="4130040"/>
            <a:ext cx="963472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Regression!</a:t>
            </a:r>
          </a:p>
        </p:txBody>
      </p:sp>
    </p:spTree>
    <p:extLst>
      <p:ext uri="{BB962C8B-B14F-4D97-AF65-F5344CB8AC3E}">
        <p14:creationId xmlns:p14="http://schemas.microsoft.com/office/powerpoint/2010/main" val="2965150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Interpreting the Results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Autofit/>
              </a:bodyPr>
              <a:lstStyle/>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In the code example, </a:t>
                </a:r>
                <a14:m>
                  <m:oMath xmlns:m="http://schemas.openxmlformats.org/officeDocument/2006/math">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=−.07</m:t>
                    </m:r>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and </a:t>
                </a:r>
                <a14:m>
                  <m:oMath xmlns:m="http://schemas.openxmlformats.org/officeDocument/2006/math">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5.7. </a:t>
                </a:r>
              </a:p>
              <a:p>
                <a:pPr lvl="1">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What do these mean? </a:t>
                </a:r>
              </a:p>
              <a:p>
                <a:pPr>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Can use the values for prediction, given: </a:t>
                </a:r>
              </a:p>
              <a:p>
                <a:pPr lvl="1">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Any value of </a:t>
                </a:r>
                <a14:m>
                  <m:oMath xmlns:m="http://schemas.openxmlformats.org/officeDocument/2006/math">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or change </a:t>
                </a:r>
                <a14:m>
                  <m:oMath xmlns:m="http://schemas.openxmlformats.org/officeDocument/2006/math">
                    <m:r>
                      <m:rPr>
                        <m:sty m:val="p"/>
                      </m:rPr>
                      <a:rPr lang="en-US" sz="2400" b="0" i="0"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Δ</m:t>
                    </m:r>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lvl="1">
                  <a:lnSpc>
                    <a:spcPct val="120000"/>
                  </a:lnSpc>
                </a:pPr>
                <a:r>
                  <a:rPr lang="en-CA" sz="2400" b="1" dirty="0">
                    <a:solidFill>
                      <a:schemeClr val="accent2">
                        <a:lumMod val="75000"/>
                      </a:schemeClr>
                    </a:solidFill>
                    <a:ea typeface="Open Sans" panose="020B0606030504020204" pitchFamily="34" charset="0"/>
                    <a:cs typeface="Times New Roman" panose="02020603050405020304" pitchFamily="18" charset="0"/>
                  </a:rPr>
                  <a:t>Question:</a:t>
                </a:r>
                <a:r>
                  <a:rPr lang="en-CA" sz="2400" dirty="0">
                    <a:solidFill>
                      <a:schemeClr val="tx1">
                        <a:lumMod val="75000"/>
                        <a:lumOff val="25000"/>
                      </a:schemeClr>
                    </a:solidFill>
                    <a:ea typeface="Open Sans" panose="020B0606030504020204" pitchFamily="34" charset="0"/>
                    <a:cs typeface="Times New Roman" panose="02020603050405020304" pitchFamily="18" charset="0"/>
                  </a:rPr>
                  <a:t> what do we think </a:t>
                </a:r>
                <a14:m>
                  <m:oMath xmlns:m="http://schemas.openxmlformats.org/officeDocument/2006/math">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e>
                    </m:acc>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would be?</a:t>
                </a:r>
              </a:p>
              <a:p>
                <a:pPr>
                  <a:lnSpc>
                    <a:spcPct val="120000"/>
                  </a:lnSpc>
                </a:pPr>
                <a:r>
                  <a:rPr lang="en-CA" sz="2400" b="1" dirty="0">
                    <a:solidFill>
                      <a:schemeClr val="tx1">
                        <a:lumMod val="75000"/>
                        <a:lumOff val="25000"/>
                      </a:schemeClr>
                    </a:solidFill>
                    <a:ea typeface="Open Sans" panose="020B0606030504020204" pitchFamily="34" charset="0"/>
                    <a:cs typeface="Times New Roman" panose="02020603050405020304" pitchFamily="18" charset="0"/>
                  </a:rPr>
                  <a:t>Where is prediction useful?</a:t>
                </a:r>
              </a:p>
              <a:p>
                <a:pPr lvl="1">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Lots of observed data </a:t>
                </a:r>
                <a14:m>
                  <m:oMath xmlns:m="http://schemas.openxmlformats.org/officeDocument/2006/math">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lots of predictive power</a:t>
                </a:r>
              </a:p>
              <a:p>
                <a:pPr lvl="1">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Never predict outside the sample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426" b="-593"/>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7BB2B84D-FD5A-AC78-DAF7-7F7D7AA5FD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53340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2891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Goodness of Fit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0"/>
                <a:ext cx="10363200" cy="5486399"/>
              </a:xfrm>
            </p:spPr>
            <p:txBody>
              <a:bodyPr>
                <a:noAutofit/>
              </a:bodyPr>
              <a:lstStyle/>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There are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two separate things </a:t>
                </a:r>
                <a:r>
                  <a:rPr lang="en-US" sz="2400" dirty="0">
                    <a:solidFill>
                      <a:schemeClr val="tx1">
                        <a:lumMod val="75000"/>
                        <a:lumOff val="25000"/>
                      </a:schemeClr>
                    </a:solidFill>
                    <a:ea typeface="Open Sans" panose="020B0606030504020204" pitchFamily="34" charset="0"/>
                    <a:cs typeface="Times New Roman" panose="02020603050405020304" pitchFamily="18" charset="0"/>
                  </a:rPr>
                  <a:t>we care about when we run a regression: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fitting the data?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capturing a causal parameter we care about?</a:t>
                </a:r>
              </a:p>
              <a:p>
                <a:pPr marL="274320" lvl="1"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To check on 1, we use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goodness of fit measures: </a:t>
                </a:r>
              </a:p>
              <a:p>
                <a:pPr lvl="1">
                  <a:lnSpc>
                    <a:spcPct val="120000"/>
                  </a:lnSpc>
                </a:pPr>
                <a:r>
                  <a:rPr lang="en-US" sz="2400" dirty="0">
                    <a:solidFill>
                      <a:schemeClr val="accent2">
                        <a:lumMod val="75000"/>
                      </a:schemeClr>
                    </a:solidFill>
                    <a:ea typeface="Open Sans" panose="020B0606030504020204" pitchFamily="34" charset="0"/>
                    <a:cs typeface="Times New Roman" panose="02020603050405020304" pitchFamily="18" charset="0"/>
                  </a:rPr>
                  <a:t>SST (Sum of Squares Total) </a:t>
                </a:r>
                <a:endParaRPr lang="en-US" sz="2400" b="0" i="1" dirty="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endParaRPr>
              </a:p>
              <a:p>
                <a:pPr marL="274320" lvl="1" indent="0">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𝑆𝑆𝑇</m:t>
                      </m:r>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nary>
                        <m:nary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naryPr>
                        <m:sub>
                          <m:d>
                            <m:dPr>
                              <m:begChr m:val="{"/>
                              <m:end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d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e>
                          </m:d>
                        </m:sub>
                        <m:sup>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𝑛</m:t>
                          </m:r>
                        </m:sup>
                        <m:e>
                          <m:sSup>
                            <m:sSup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pPr>
                            <m:e>
                              <m:d>
                                <m:d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dPr>
                                <m:e>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e>
                              </m:d>
                            </m:e>
                            <m:sup>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2</m:t>
                              </m:r>
                            </m:sup>
                          </m:sSup>
                        </m:e>
                      </m:nary>
                    </m:oMath>
                  </m:oMathPara>
                </a14:m>
                <a:endParaRPr lang="en-US" sz="2400" dirty="0">
                  <a:solidFill>
                    <a:schemeClr val="tx1">
                      <a:lumMod val="75000"/>
                      <a:lumOff val="25000"/>
                    </a:schemeClr>
                  </a:solidFill>
                  <a:ea typeface="Open Sans" panose="020B060603050402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0"/>
                <a:ext cx="10363200" cy="5486399"/>
              </a:xfrm>
              <a:blipFill>
                <a:blip r:embed="rId3"/>
                <a:stretch>
                  <a:fillRect l="-882"/>
                </a:stretch>
              </a:blipFill>
            </p:spPr>
            <p:txBody>
              <a:bodyPr/>
              <a:lstStyle/>
              <a:p>
                <a:r>
                  <a:rPr lang="en-US">
                    <a:noFill/>
                  </a:rPr>
                  <a:t> </a:t>
                </a:r>
              </a:p>
            </p:txBody>
          </p:sp>
        </mc:Fallback>
      </mc:AlternateContent>
    </p:spTree>
    <p:extLst>
      <p:ext uri="{BB962C8B-B14F-4D97-AF65-F5344CB8AC3E}">
        <p14:creationId xmlns:p14="http://schemas.microsoft.com/office/powerpoint/2010/main" val="36786312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Goodness of Fit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0"/>
                <a:ext cx="10363200" cy="5486399"/>
              </a:xfrm>
            </p:spPr>
            <p:txBody>
              <a:bodyPr>
                <a:noAutofit/>
              </a:bodyPr>
              <a:lstStyle/>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There are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two separate things </a:t>
                </a:r>
                <a:r>
                  <a:rPr lang="en-US" sz="2400" dirty="0">
                    <a:solidFill>
                      <a:schemeClr val="tx1">
                        <a:lumMod val="75000"/>
                        <a:lumOff val="25000"/>
                      </a:schemeClr>
                    </a:solidFill>
                    <a:ea typeface="Open Sans" panose="020B0606030504020204" pitchFamily="34" charset="0"/>
                    <a:cs typeface="Times New Roman" panose="02020603050405020304" pitchFamily="18" charset="0"/>
                  </a:rPr>
                  <a:t>we care about when we run a regression: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fitting the data?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capturing a causal parameter we care about?</a:t>
                </a:r>
              </a:p>
              <a:p>
                <a:pPr marL="274320" lvl="1"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To check on 1, we use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goodness of fit measures: </a:t>
                </a:r>
              </a:p>
              <a:p>
                <a:pPr lvl="1">
                  <a:lnSpc>
                    <a:spcPct val="120000"/>
                  </a:lnSpc>
                </a:pPr>
                <a:r>
                  <a:rPr lang="en-US" sz="2400" dirty="0">
                    <a:solidFill>
                      <a:schemeClr val="accent5">
                        <a:lumMod val="75000"/>
                      </a:schemeClr>
                    </a:solidFill>
                    <a:ea typeface="Open Sans" panose="020B0606030504020204" pitchFamily="34" charset="0"/>
                    <a:cs typeface="Times New Roman" panose="02020603050405020304" pitchFamily="18" charset="0"/>
                  </a:rPr>
                  <a:t>SSE (Sum of Squares Explained) </a:t>
                </a:r>
                <a:endParaRPr lang="en-US" sz="2400" b="0" i="1" dirty="0">
                  <a:solidFill>
                    <a:schemeClr val="accent5">
                      <a:lumMod val="75000"/>
                    </a:schemeClr>
                  </a:solidFill>
                  <a:latin typeface="Cambria Math" panose="02040503050406030204" pitchFamily="18" charset="0"/>
                  <a:ea typeface="Open Sans" panose="020B0606030504020204" pitchFamily="34" charset="0"/>
                  <a:cs typeface="Times New Roman" panose="02020603050405020304" pitchFamily="18" charset="0"/>
                </a:endParaRPr>
              </a:p>
              <a:p>
                <a:pPr marL="274320" lvl="1" indent="0">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𝑆𝑆𝐸</m:t>
                      </m:r>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nary>
                        <m:nary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naryPr>
                        <m:sub>
                          <m:d>
                            <m:dPr>
                              <m:begChr m:val="{"/>
                              <m:end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d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e>
                          </m:d>
                        </m:sub>
                        <m:sup>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𝑛</m:t>
                          </m:r>
                        </m:sup>
                        <m:e>
                          <m:sSup>
                            <m:sSup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pPr>
                            <m:e>
                              <m:d>
                                <m:d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d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e>
                              </m:d>
                            </m:e>
                            <m:sup>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2</m:t>
                              </m:r>
                            </m:sup>
                          </m:sSup>
                        </m:e>
                      </m:nary>
                    </m:oMath>
                  </m:oMathPara>
                </a14:m>
                <a:endParaRPr lang="en-US" sz="2400" dirty="0">
                  <a:solidFill>
                    <a:schemeClr val="tx1">
                      <a:lumMod val="75000"/>
                      <a:lumOff val="25000"/>
                    </a:schemeClr>
                  </a:solidFill>
                  <a:ea typeface="Open Sans" panose="020B0606030504020204" pitchFamily="34" charset="0"/>
                  <a:cs typeface="Times New Roman" panose="02020603050405020304" pitchFamily="18" charset="0"/>
                </a:endParaRPr>
              </a:p>
              <a:p>
                <a:pPr lvl="1">
                  <a:lnSpc>
                    <a:spcPct val="120000"/>
                  </a:lnSpc>
                </a:pPr>
                <a:endParaRPr lang="en-US" sz="2400" dirty="0">
                  <a:solidFill>
                    <a:schemeClr val="tx1">
                      <a:lumMod val="75000"/>
                      <a:lumOff val="25000"/>
                    </a:schemeClr>
                  </a:solidFill>
                  <a:ea typeface="Open Sans" panose="020B060603050402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0"/>
                <a:ext cx="10363200" cy="5486399"/>
              </a:xfrm>
              <a:blipFill>
                <a:blip r:embed="rId3"/>
                <a:stretch>
                  <a:fillRect l="-882"/>
                </a:stretch>
              </a:blipFill>
            </p:spPr>
            <p:txBody>
              <a:bodyPr/>
              <a:lstStyle/>
              <a:p>
                <a:r>
                  <a:rPr lang="en-US">
                    <a:noFill/>
                  </a:rPr>
                  <a:t> </a:t>
                </a:r>
              </a:p>
            </p:txBody>
          </p:sp>
        </mc:Fallback>
      </mc:AlternateContent>
    </p:spTree>
    <p:extLst>
      <p:ext uri="{BB962C8B-B14F-4D97-AF65-F5344CB8AC3E}">
        <p14:creationId xmlns:p14="http://schemas.microsoft.com/office/powerpoint/2010/main" val="8347772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Goodness of Fit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0"/>
                <a:ext cx="10363200" cy="5486399"/>
              </a:xfrm>
            </p:spPr>
            <p:txBody>
              <a:bodyPr>
                <a:noAutofit/>
              </a:bodyPr>
              <a:lstStyle/>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There are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two separate things </a:t>
                </a:r>
                <a:r>
                  <a:rPr lang="en-US" sz="2400" dirty="0">
                    <a:solidFill>
                      <a:schemeClr val="tx1">
                        <a:lumMod val="75000"/>
                        <a:lumOff val="25000"/>
                      </a:schemeClr>
                    </a:solidFill>
                    <a:ea typeface="Open Sans" panose="020B0606030504020204" pitchFamily="34" charset="0"/>
                    <a:cs typeface="Times New Roman" panose="02020603050405020304" pitchFamily="18" charset="0"/>
                  </a:rPr>
                  <a:t>we care about when we run a regression: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fitting the data?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capturing a causal parameter we care about?</a:t>
                </a:r>
              </a:p>
              <a:p>
                <a:pPr marL="274320" lvl="1"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To check on 1, we use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goodness of fit measures: </a:t>
                </a:r>
                <a:endParaRPr lang="en-US" sz="2400" dirty="0">
                  <a:solidFill>
                    <a:schemeClr val="tx1">
                      <a:lumMod val="75000"/>
                      <a:lumOff val="25000"/>
                    </a:schemeClr>
                  </a:solidFill>
                  <a:ea typeface="Open Sans" panose="020B0606030504020204" pitchFamily="34" charset="0"/>
                  <a:cs typeface="Times New Roman" panose="02020603050405020304" pitchFamily="18" charset="0"/>
                </a:endParaRPr>
              </a:p>
              <a:p>
                <a:pPr lvl="1">
                  <a:lnSpc>
                    <a:spcPct val="120000"/>
                  </a:lnSpc>
                </a:pPr>
                <a:r>
                  <a:rPr lang="en-US" sz="2400" dirty="0">
                    <a:solidFill>
                      <a:schemeClr val="accent3">
                        <a:lumMod val="75000"/>
                      </a:schemeClr>
                    </a:solidFill>
                    <a:ea typeface="Open Sans" panose="020B0606030504020204" pitchFamily="34" charset="0"/>
                    <a:cs typeface="Times New Roman" panose="02020603050405020304" pitchFamily="18" charset="0"/>
                  </a:rPr>
                  <a:t>SSR (Sum of Squared Residuals) </a:t>
                </a:r>
                <a:endParaRPr lang="en-US" sz="2400" b="0" i="1" dirty="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endParaRPr>
              </a:p>
              <a:p>
                <a:pPr marL="274320" lvl="1" indent="0">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𝑆𝑆𝑅</m:t>
                      </m:r>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nary>
                        <m:nary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naryPr>
                        <m:sub>
                          <m:d>
                            <m:dPr>
                              <m:begChr m:val="{"/>
                              <m:end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d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e>
                          </m:d>
                        </m:sub>
                        <m:sup>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𝑛</m:t>
                          </m:r>
                        </m:sup>
                        <m:e>
                          <m:sSup>
                            <m:sSup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pPr>
                            <m:e>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𝑢</m:t>
                                      </m:r>
                                    </m:e>
                                  </m:acc>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e>
                            <m:sup>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2</m:t>
                              </m:r>
                            </m:sup>
                          </m:sSup>
                        </m:e>
                      </m:nary>
                    </m:oMath>
                  </m:oMathPara>
                </a14:m>
                <a:endParaRPr lang="en-US" sz="2400" dirty="0">
                  <a:solidFill>
                    <a:schemeClr val="tx1">
                      <a:lumMod val="75000"/>
                      <a:lumOff val="25000"/>
                    </a:schemeClr>
                  </a:solidFill>
                  <a:ea typeface="Open Sans" panose="020B060603050402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0"/>
                <a:ext cx="10363200" cy="5486399"/>
              </a:xfrm>
              <a:blipFill>
                <a:blip r:embed="rId3"/>
                <a:stretch>
                  <a:fillRect l="-882"/>
                </a:stretch>
              </a:blipFill>
            </p:spPr>
            <p:txBody>
              <a:bodyPr/>
              <a:lstStyle/>
              <a:p>
                <a:r>
                  <a:rPr lang="en-US">
                    <a:noFill/>
                  </a:rPr>
                  <a:t> </a:t>
                </a:r>
              </a:p>
            </p:txBody>
          </p:sp>
        </mc:Fallback>
      </mc:AlternateContent>
    </p:spTree>
    <p:extLst>
      <p:ext uri="{BB962C8B-B14F-4D97-AF65-F5344CB8AC3E}">
        <p14:creationId xmlns:p14="http://schemas.microsoft.com/office/powerpoint/2010/main" val="20831751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Goodness of Fit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0"/>
                <a:ext cx="10363200" cy="5486399"/>
              </a:xfrm>
            </p:spPr>
            <p:txBody>
              <a:bodyPr>
                <a:noAutofit/>
              </a:bodyPr>
              <a:lstStyle/>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There are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two separate things </a:t>
                </a:r>
                <a:r>
                  <a:rPr lang="en-US" sz="2400" dirty="0">
                    <a:solidFill>
                      <a:schemeClr val="tx1">
                        <a:lumMod val="75000"/>
                        <a:lumOff val="25000"/>
                      </a:schemeClr>
                    </a:solidFill>
                    <a:ea typeface="Open Sans" panose="020B0606030504020204" pitchFamily="34" charset="0"/>
                    <a:cs typeface="Times New Roman" panose="02020603050405020304" pitchFamily="18" charset="0"/>
                  </a:rPr>
                  <a:t>we care about when we run a regression: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fitting the data?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capturing a causal parameter we care about?</a:t>
                </a:r>
              </a:p>
              <a:p>
                <a:pPr marL="274320" lvl="1"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To check on 1, we use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goodness of fit measures: </a:t>
                </a:r>
              </a:p>
              <a:p>
                <a:pPr lvl="1">
                  <a:lnSpc>
                    <a:spcPct val="120000"/>
                  </a:lnSpc>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Then, we define the </a:t>
                </a:r>
                <a:r>
                  <a:rPr lang="en-US" sz="2400" b="1" dirty="0">
                    <a:solidFill>
                      <a:schemeClr val="accent2">
                        <a:lumMod val="75000"/>
                      </a:schemeClr>
                    </a:solidFill>
                    <a:ea typeface="Open Sans" panose="020B0606030504020204" pitchFamily="34" charset="0"/>
                    <a:cs typeface="Times New Roman" panose="02020603050405020304" pitchFamily="18" charset="0"/>
                  </a:rPr>
                  <a:t>fraction of SST explained by our regression</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 </a:t>
                </a:r>
              </a:p>
              <a:p>
                <a:pPr marL="274320" lvl="1" indent="0">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p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𝑅</m:t>
                          </m:r>
                        </m:e>
                        <m:sup>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2</m:t>
                          </m:r>
                        </m:sup>
                      </m:sSup>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f>
                        <m:f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fPr>
                        <m:num>
                          <m:r>
                            <a:rPr lang="en-US" sz="2400" b="0" i="1" smtClean="0">
                              <a:solidFill>
                                <a:schemeClr val="accent5">
                                  <a:lumMod val="75000"/>
                                </a:schemeClr>
                              </a:solidFill>
                              <a:latin typeface="Cambria Math" panose="02040503050406030204" pitchFamily="18" charset="0"/>
                              <a:ea typeface="Open Sans" panose="020B0606030504020204" pitchFamily="34" charset="0"/>
                              <a:cs typeface="Times New Roman" panose="02020603050405020304" pitchFamily="18" charset="0"/>
                            </a:rPr>
                            <m:t>𝑆𝑆𝐸</m:t>
                          </m:r>
                        </m:num>
                        <m:den>
                          <m:r>
                            <a:rPr lang="en-US" sz="24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𝑆𝑆𝑇</m:t>
                          </m:r>
                        </m:den>
                      </m:f>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f>
                        <m:f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fPr>
                        <m:num>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𝑆𝑆𝑅</m:t>
                          </m:r>
                        </m:num>
                        <m:den>
                          <m:r>
                            <a:rPr lang="en-US" sz="24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𝑆𝑆𝑇</m:t>
                          </m:r>
                        </m:den>
                      </m:f>
                    </m:oMath>
                  </m:oMathPara>
                </a14:m>
                <a:endParaRPr lang="en-US" sz="2400" dirty="0">
                  <a:solidFill>
                    <a:schemeClr val="tx1">
                      <a:lumMod val="75000"/>
                      <a:lumOff val="25000"/>
                    </a:schemeClr>
                  </a:solidFill>
                  <a:ea typeface="Open Sans" panose="020B060603050402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0"/>
                <a:ext cx="10363200" cy="5486399"/>
              </a:xfrm>
              <a:blipFill>
                <a:blip r:embed="rId2"/>
                <a:stretch>
                  <a:fillRect l="-882"/>
                </a:stretch>
              </a:blipFill>
            </p:spPr>
            <p:txBody>
              <a:bodyPr/>
              <a:lstStyle/>
              <a:p>
                <a:r>
                  <a:rPr lang="en-US">
                    <a:noFill/>
                  </a:rPr>
                  <a:t> </a:t>
                </a:r>
              </a:p>
            </p:txBody>
          </p:sp>
        </mc:Fallback>
      </mc:AlternateContent>
      <p:pic>
        <p:nvPicPr>
          <p:cNvPr id="1026" name="Picture 2" descr="RStudio - RStudio">
            <a:extLst>
              <a:ext uri="{FF2B5EF4-FFF2-40B4-BE49-F238E27FC236}">
                <a16:creationId xmlns:a16="http://schemas.microsoft.com/office/drawing/2014/main" id="{9AF5D326-B853-4CCC-9480-C3ABE27092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1200"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7946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Goodness of Fit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0"/>
                <a:ext cx="10363200" cy="5486399"/>
              </a:xfrm>
            </p:spPr>
            <p:txBody>
              <a:bodyPr>
                <a:noAutofit/>
              </a:bodyPr>
              <a:lstStyle/>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There are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two separate things </a:t>
                </a:r>
                <a:r>
                  <a:rPr lang="en-US" sz="2400" dirty="0">
                    <a:solidFill>
                      <a:schemeClr val="tx1">
                        <a:lumMod val="75000"/>
                        <a:lumOff val="25000"/>
                      </a:schemeClr>
                    </a:solidFill>
                    <a:ea typeface="Open Sans" panose="020B0606030504020204" pitchFamily="34" charset="0"/>
                    <a:cs typeface="Times New Roman" panose="02020603050405020304" pitchFamily="18" charset="0"/>
                  </a:rPr>
                  <a:t>we care about when we run a regression: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fitting the data?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capturing a causal parameter we care about?</a:t>
                </a:r>
              </a:p>
              <a:p>
                <a:pPr marL="274320" lvl="1" indent="0">
                  <a:lnSpc>
                    <a:spcPct val="120000"/>
                  </a:lnSpc>
                  <a:buNone/>
                </a:pPr>
                <a:r>
                  <a:rPr lang="en-US" sz="2400" b="1" dirty="0">
                    <a:solidFill>
                      <a:schemeClr val="accent2">
                        <a:lumMod val="75000"/>
                      </a:schemeClr>
                    </a:solidFill>
                    <a:ea typeface="Open Sans" panose="020B0606030504020204" pitchFamily="34" charset="0"/>
                    <a:cs typeface="Times New Roman" panose="02020603050405020304" pitchFamily="18" charset="0"/>
                  </a:rPr>
                  <a:t>Some notes on </a:t>
                </a:r>
                <a14:m>
                  <m:oMath xmlns:m="http://schemas.openxmlformats.org/officeDocument/2006/math">
                    <m:sSup>
                      <m:sSupPr>
                        <m:ctrlPr>
                          <a:rPr lang="en-US" sz="24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𝑹</m:t>
                        </m:r>
                      </m:e>
                      <m:sup>
                        <m:r>
                          <a:rPr lang="en-US" sz="24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𝟐</m:t>
                        </m:r>
                      </m:sup>
                    </m:sSup>
                  </m:oMath>
                </a14:m>
                <a:r>
                  <a:rPr lang="en-US" sz="2400" b="1" dirty="0">
                    <a:solidFill>
                      <a:schemeClr val="accent2">
                        <a:lumMod val="75000"/>
                      </a:schemeClr>
                    </a:solidFill>
                    <a:ea typeface="Open Sans" panose="020B0606030504020204" pitchFamily="34" charset="0"/>
                    <a:cs typeface="Times New Roman" panose="02020603050405020304" pitchFamily="18" charset="0"/>
                  </a:rPr>
                  <a:t>:</a:t>
                </a:r>
                <a:endParaRPr lang="en-US" sz="2400" b="1" dirty="0">
                  <a:solidFill>
                    <a:schemeClr val="tx1">
                      <a:lumMod val="75000"/>
                      <a:lumOff val="25000"/>
                    </a:schemeClr>
                  </a:solidFill>
                  <a:ea typeface="Open Sans" panose="020B0606030504020204" pitchFamily="34" charset="0"/>
                  <a:cs typeface="Times New Roman" panose="02020603050405020304" pitchFamily="18" charset="0"/>
                </a:endParaRPr>
              </a:p>
              <a:p>
                <a:pPr lvl="1">
                  <a:lnSpc>
                    <a:spcPct val="120000"/>
                  </a:lnSpc>
                </a:pPr>
                <a:r>
                  <a:rPr lang="en-US" sz="2400" dirty="0">
                    <a:solidFill>
                      <a:schemeClr val="tx1">
                        <a:lumMod val="75000"/>
                        <a:lumOff val="25000"/>
                      </a:schemeClr>
                    </a:solidFill>
                    <a:ea typeface="Open Sans" panose="020B0606030504020204" pitchFamily="34" charset="0"/>
                    <a:cs typeface="Times New Roman" panose="02020603050405020304" pitchFamily="18" charset="0"/>
                  </a:rPr>
                  <a:t>Always ranges between 0 and 1 (0 = no relationship; 1 = perfect line)</a:t>
                </a:r>
              </a:p>
              <a:p>
                <a:pPr lvl="1">
                  <a:lnSpc>
                    <a:spcPct val="120000"/>
                  </a:lnSpc>
                </a:pPr>
                <a:r>
                  <a:rPr lang="en-US" sz="2400" dirty="0">
                    <a:solidFill>
                      <a:schemeClr val="tx1">
                        <a:lumMod val="75000"/>
                        <a:lumOff val="25000"/>
                      </a:schemeClr>
                    </a:solidFill>
                    <a:ea typeface="Open Sans" panose="020B0606030504020204" pitchFamily="34" charset="0"/>
                    <a:cs typeface="Times New Roman" panose="02020603050405020304" pitchFamily="18" charset="0"/>
                  </a:rPr>
                  <a:t>Related to the correlation between </a:t>
                </a:r>
                <a14:m>
                  <m:oMath xmlns:m="http://schemas.openxmlformats.org/officeDocument/2006/math">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oMath>
                </a14:m>
                <a:r>
                  <a:rPr lang="en-US" sz="2400" dirty="0">
                    <a:solidFill>
                      <a:schemeClr val="tx1">
                        <a:lumMod val="75000"/>
                        <a:lumOff val="25000"/>
                      </a:schemeClr>
                    </a:solidFill>
                    <a:ea typeface="Open Sans" panose="020B0606030504020204" pitchFamily="34" charset="0"/>
                    <a:cs typeface="Times New Roman" panose="02020603050405020304" pitchFamily="18" charset="0"/>
                  </a:rPr>
                  <a:t> and </a:t>
                </a:r>
                <a14:m>
                  <m:oMath xmlns:m="http://schemas.openxmlformats.org/officeDocument/2006/math">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oMath>
                </a14:m>
                <a:r>
                  <a:rPr lang="en-US" sz="2400" dirty="0">
                    <a:solidFill>
                      <a:schemeClr val="tx1">
                        <a:lumMod val="75000"/>
                        <a:lumOff val="25000"/>
                      </a:schemeClr>
                    </a:solidFill>
                    <a:ea typeface="Open Sans" panose="020B0606030504020204" pitchFamily="34" charset="0"/>
                    <a:cs typeface="Times New Roman" panose="02020603050405020304" pitchFamily="18" charset="0"/>
                  </a:rPr>
                  <a:t> – hence, </a:t>
                </a:r>
                <a:r>
                  <a:rPr lang="en-US" sz="2400" i="1" dirty="0">
                    <a:solidFill>
                      <a:schemeClr val="tx1">
                        <a:lumMod val="75000"/>
                        <a:lumOff val="25000"/>
                      </a:schemeClr>
                    </a:solidFill>
                    <a:ea typeface="Open Sans" panose="020B0606030504020204" pitchFamily="34" charset="0"/>
                    <a:cs typeface="Times New Roman" panose="02020603050405020304" pitchFamily="18" charset="0"/>
                  </a:rPr>
                  <a:t>not </a:t>
                </a:r>
                <a:r>
                  <a:rPr lang="en-US" sz="2400" dirty="0">
                    <a:solidFill>
                      <a:schemeClr val="tx1">
                        <a:lumMod val="75000"/>
                        <a:lumOff val="25000"/>
                      </a:schemeClr>
                    </a:solidFill>
                    <a:ea typeface="Open Sans" panose="020B0606030504020204" pitchFamily="34" charset="0"/>
                    <a:cs typeface="Times New Roman" panose="02020603050405020304" pitchFamily="18" charset="0"/>
                  </a:rPr>
                  <a:t>indicative of causality!</a:t>
                </a:r>
              </a:p>
              <a:p>
                <a:pPr lvl="1">
                  <a:lnSpc>
                    <a:spcPct val="120000"/>
                  </a:lnSpc>
                </a:pPr>
                <a:r>
                  <a:rPr lang="en-US" sz="2400" dirty="0">
                    <a:solidFill>
                      <a:schemeClr val="tx1">
                        <a:lumMod val="75000"/>
                        <a:lumOff val="25000"/>
                      </a:schemeClr>
                    </a:solidFill>
                    <a:ea typeface="Open Sans" panose="020B0606030504020204" pitchFamily="34" charset="0"/>
                    <a:cs typeface="Times New Roman" panose="02020603050405020304" pitchFamily="18" charset="0"/>
                  </a:rPr>
                  <a:t>Even low </a:t>
                </a:r>
                <a14:m>
                  <m:oMath xmlns:m="http://schemas.openxmlformats.org/officeDocument/2006/math">
                    <m:sSup>
                      <m:sSup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p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𝑅</m:t>
                        </m:r>
                      </m:e>
                      <m:sup>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2</m:t>
                        </m:r>
                      </m:sup>
                    </m:sSup>
                  </m:oMath>
                </a14:m>
                <a:r>
                  <a:rPr lang="en-US" sz="2400" dirty="0">
                    <a:solidFill>
                      <a:schemeClr val="tx1">
                        <a:lumMod val="75000"/>
                        <a:lumOff val="25000"/>
                      </a:schemeClr>
                    </a:solidFill>
                    <a:ea typeface="Open Sans" panose="020B0606030504020204" pitchFamily="34" charset="0"/>
                    <a:cs typeface="Times New Roman" panose="02020603050405020304" pitchFamily="18" charset="0"/>
                  </a:rPr>
                  <a:t> models can have strong causal interpretations – be clear on what your research goal is!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0"/>
                <a:ext cx="10363200" cy="5486399"/>
              </a:xfrm>
              <a:blipFill>
                <a:blip r:embed="rId3"/>
                <a:stretch>
                  <a:fillRect l="-882"/>
                </a:stretch>
              </a:blipFill>
            </p:spPr>
            <p:txBody>
              <a:bodyPr/>
              <a:lstStyle/>
              <a:p>
                <a:r>
                  <a:rPr lang="en-US">
                    <a:noFill/>
                  </a:rPr>
                  <a:t> </a:t>
                </a:r>
              </a:p>
            </p:txBody>
          </p:sp>
        </mc:Fallback>
      </mc:AlternateContent>
    </p:spTree>
    <p:extLst>
      <p:ext uri="{BB962C8B-B14F-4D97-AF65-F5344CB8AC3E}">
        <p14:creationId xmlns:p14="http://schemas.microsoft.com/office/powerpoint/2010/main" val="11038182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549128" cy="4041648"/>
          </a:xfrm>
        </p:spPr>
        <p:txBody>
          <a:bodyPr>
            <a:normAutofit/>
          </a:bodyPr>
          <a:lstStyle/>
          <a:p>
            <a:r>
              <a:rPr lang="en-US" dirty="0">
                <a:latin typeface="Times New Roman" panose="02020603050405020304" pitchFamily="18" charset="0"/>
                <a:cs typeface="Times New Roman" panose="02020603050405020304" pitchFamily="18" charset="0"/>
              </a:rPr>
              <a:t>Goal: </a:t>
            </a:r>
            <a:r>
              <a:rPr lang="en-US" sz="5400" dirty="0">
                <a:latin typeface="Times New Roman" panose="02020603050405020304" pitchFamily="18" charset="0"/>
                <a:cs typeface="Times New Roman" panose="02020603050405020304" pitchFamily="18" charset="0"/>
              </a:rPr>
              <a:t>Why are we </a:t>
            </a:r>
            <a:r>
              <a:rPr lang="en-US" sz="5400" dirty="0" err="1">
                <a:latin typeface="Times New Roman" panose="02020603050405020304" pitchFamily="18" charset="0"/>
                <a:cs typeface="Times New Roman" panose="02020603050405020304" pitchFamily="18" charset="0"/>
              </a:rPr>
              <a:t>regging</a:t>
            </a:r>
            <a:r>
              <a:rPr lang="en-US" sz="5400"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048884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Unbiasedness: Estimating Causal POI</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753601" cy="5141388"/>
              </a:xfrm>
            </p:spPr>
            <p:txBody>
              <a:bodyPr>
                <a:normAutofit/>
              </a:bodyPr>
              <a:lstStyle/>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a:lnSpc>
                    <a:spcPct val="120000"/>
                  </a:lnSpc>
                </a:pPr>
                <a:r>
                  <a:rPr lang="en-US" sz="2400" dirty="0">
                    <a:solidFill>
                      <a:schemeClr val="tx1">
                        <a:lumMod val="75000"/>
                        <a:lumOff val="25000"/>
                      </a:schemeClr>
                    </a:solidFill>
                    <a:ea typeface="Open Sans" panose="020B0606030504020204" pitchFamily="34" charset="0"/>
                    <a:cs typeface="Times New Roman" panose="02020603050405020304" pitchFamily="18" charset="0"/>
                  </a:rPr>
                  <a:t>Suppose that we have a correctly identified model, such that </a:t>
                </a:r>
                <a14:m>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is a true causal parameter of interest (POI)</a:t>
                </a:r>
              </a:p>
              <a:p>
                <a:pPr marL="0" indent="0">
                  <a:lnSpc>
                    <a:spcPct val="120000"/>
                  </a:lnSpc>
                  <a:buNone/>
                </a:pPr>
                <a:r>
                  <a:rPr lang="en-CA" sz="2400" b="1" dirty="0">
                    <a:solidFill>
                      <a:schemeClr val="accent2">
                        <a:lumMod val="75000"/>
                      </a:schemeClr>
                    </a:solidFill>
                    <a:ea typeface="Open Sans" panose="020B0606030504020204" pitchFamily="34" charset="0"/>
                    <a:cs typeface="Times New Roman" panose="02020603050405020304" pitchFamily="18" charset="0"/>
                  </a:rPr>
                  <a:t>How do we know the regression gives us </a:t>
                </a:r>
                <a14:m>
                  <m:oMath xmlns:m="http://schemas.openxmlformats.org/officeDocument/2006/math">
                    <m:sSub>
                      <m:sSubPr>
                        <m:ctrlPr>
                          <a:rPr lang="en-US" sz="24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𝟏</m:t>
                        </m:r>
                      </m:sub>
                    </m:sSub>
                    <m:r>
                      <a:rPr lang="en-US" sz="2400" b="1" i="0"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m:t>
                    </m:r>
                  </m:oMath>
                </a14:m>
                <a:endParaRPr lang="en-US" sz="2400" b="1" dirty="0">
                  <a:solidFill>
                    <a:schemeClr val="accent2">
                      <a:lumMod val="75000"/>
                    </a:schemeClr>
                  </a:solidFill>
                  <a:ea typeface="Open Sans" panose="020B0606030504020204" pitchFamily="34" charset="0"/>
                  <a:cs typeface="Times New Roman" panose="02020603050405020304" pitchFamily="18" charset="0"/>
                </a:endParaRPr>
              </a:p>
              <a:p>
                <a:pPr>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Different sets of data will generate different </a:t>
                </a:r>
                <a14:m>
                  <m:oMath xmlns:m="http://schemas.openxmlformats.org/officeDocument/2006/math">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oMath>
                </a14:m>
                <a:endParaRPr lang="en-US" sz="2400" dirty="0">
                  <a:solidFill>
                    <a:schemeClr val="tx1">
                      <a:lumMod val="75000"/>
                      <a:lumOff val="25000"/>
                    </a:schemeClr>
                  </a:solidFill>
                  <a:ea typeface="Open Sans" panose="020B0606030504020204" pitchFamily="34" charset="0"/>
                  <a:cs typeface="Times New Roman" panose="02020603050405020304" pitchFamily="18" charset="0"/>
                </a:endParaRPr>
              </a:p>
              <a:p>
                <a:pPr>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We want our regression to give us </a:t>
                </a:r>
                <a14:m>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a:t>
                </a:r>
                <a:r>
                  <a:rPr lang="en-CA" sz="2400" b="1" dirty="0">
                    <a:solidFill>
                      <a:schemeClr val="tx1">
                        <a:lumMod val="75000"/>
                        <a:lumOff val="25000"/>
                      </a:schemeClr>
                    </a:solidFill>
                    <a:ea typeface="Open Sans" panose="020B0606030504020204" pitchFamily="34" charset="0"/>
                    <a:cs typeface="Times New Roman" panose="02020603050405020304" pitchFamily="18" charset="0"/>
                  </a:rPr>
                  <a:t>on average</a:t>
                </a:r>
              </a:p>
              <a:p>
                <a:pPr>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In math, what do we need to assume in order for </a:t>
                </a:r>
                <a14:m>
                  <m:oMath xmlns:m="http://schemas.openxmlformats.org/officeDocument/2006/math">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𝔼</m:t>
                    </m:r>
                    <m:d>
                      <m:dPr>
                        <m:begChr m:val="["/>
                        <m:end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dPr>
                      <m:e>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 </m:t>
                        </m:r>
                      </m:e>
                    </m:d>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a:t>
                </a:r>
              </a:p>
              <a:p>
                <a:pPr>
                  <a:lnSpc>
                    <a:spcPct val="120000"/>
                  </a:lnSpc>
                </a:pPr>
                <a:endParaRPr lang="en-CA" sz="2400" b="1" dirty="0">
                  <a:solidFill>
                    <a:schemeClr val="tx1">
                      <a:lumMod val="75000"/>
                      <a:lumOff val="25000"/>
                    </a:schemeClr>
                  </a:solidFill>
                  <a:ea typeface="Open Sans" panose="020B060603050402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753601" cy="5141388"/>
              </a:xfrm>
              <a:blipFill>
                <a:blip r:embed="rId3"/>
                <a:stretch>
                  <a:fillRect l="-938"/>
                </a:stretch>
              </a:blipFill>
            </p:spPr>
            <p:txBody>
              <a:bodyPr/>
              <a:lstStyle/>
              <a:p>
                <a:r>
                  <a:rPr lang="en-US">
                    <a:noFill/>
                  </a:rPr>
                  <a:t> </a:t>
                </a:r>
              </a:p>
            </p:txBody>
          </p:sp>
        </mc:Fallback>
      </mc:AlternateContent>
    </p:spTree>
    <p:extLst>
      <p:ext uri="{BB962C8B-B14F-4D97-AF65-F5344CB8AC3E}">
        <p14:creationId xmlns:p14="http://schemas.microsoft.com/office/powerpoint/2010/main" val="2653543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Unbiasedness: Estimating Causal POI</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753601" cy="5141388"/>
              </a:xfrm>
            </p:spPr>
            <p:txBody>
              <a:bodyPr>
                <a:noAutofit/>
              </a:bodyPr>
              <a:lstStyle/>
              <a:p>
                <a:pPr marL="0" indent="0">
                  <a:lnSpc>
                    <a:spcPct val="10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a:lnSpc>
                    <a:spcPct val="100000"/>
                  </a:lnSpc>
                </a:pPr>
                <a:r>
                  <a:rPr lang="en-US" sz="2400" dirty="0">
                    <a:solidFill>
                      <a:schemeClr val="tx1">
                        <a:lumMod val="75000"/>
                        <a:lumOff val="25000"/>
                      </a:schemeClr>
                    </a:solidFill>
                    <a:ea typeface="Open Sans" panose="020B0606030504020204" pitchFamily="34" charset="0"/>
                    <a:cs typeface="Times New Roman" panose="02020603050405020304" pitchFamily="18" charset="0"/>
                  </a:rPr>
                  <a:t>Suppose that we have a correctly identified model, such that </a:t>
                </a:r>
                <a14:m>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is a true causal parameter of interest (POI)</a:t>
                </a:r>
              </a:p>
              <a:p>
                <a:pPr marL="0" indent="0">
                  <a:lnSpc>
                    <a:spcPct val="100000"/>
                  </a:lnSpc>
                  <a:buNone/>
                </a:pPr>
                <a:r>
                  <a:rPr lang="en-CA" sz="2400" b="1" dirty="0">
                    <a:solidFill>
                      <a:schemeClr val="accent2">
                        <a:lumMod val="75000"/>
                      </a:schemeClr>
                    </a:solidFill>
                    <a:ea typeface="Open Sans" panose="020B0606030504020204" pitchFamily="34" charset="0"/>
                    <a:cs typeface="Times New Roman" panose="02020603050405020304" pitchFamily="18" charset="0"/>
                  </a:rPr>
                  <a:t>How do we know </a:t>
                </a:r>
                <a14:m>
                  <m:oMath xmlns:m="http://schemas.openxmlformats.org/officeDocument/2006/math">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𝔼</m:t>
                    </m:r>
                    <m:d>
                      <m:dPr>
                        <m:begChr m:val="["/>
                        <m:endChr m:val="]"/>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dPr>
                      <m:e>
                        <m:acc>
                          <m:accPr>
                            <m:chr m:val="̂"/>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𝜷</m:t>
                                </m:r>
                              </m:e>
                              <m:sub>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𝟏</m:t>
                                </m:r>
                              </m:sub>
                            </m:sSub>
                          </m:e>
                        </m:acc>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 </m:t>
                        </m:r>
                      </m:e>
                    </m:d>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m:t>
                    </m:r>
                    <m:sSub>
                      <m:sSubPr>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𝜷</m:t>
                        </m:r>
                      </m:e>
                      <m:sub>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𝟏</m:t>
                        </m:r>
                      </m:sub>
                    </m:sSub>
                    <m:r>
                      <a:rPr lang="en-US" sz="2400" b="1" i="0"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m:t>
                    </m:r>
                  </m:oMath>
                </a14:m>
                <a:endParaRPr lang="en-US" sz="2400" b="1"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00000"/>
                  </a:lnSpc>
                  <a:buNone/>
                </a:pPr>
                <a:r>
                  <a:rPr lang="en-CA" sz="2400" b="1" dirty="0">
                    <a:solidFill>
                      <a:schemeClr val="accent3">
                        <a:lumMod val="75000"/>
                      </a:schemeClr>
                    </a:solidFill>
                    <a:ea typeface="Open Sans" panose="020B0606030504020204" pitchFamily="34" charset="0"/>
                    <a:cs typeface="Times New Roman" panose="02020603050405020304" pitchFamily="18" charset="0"/>
                  </a:rPr>
                  <a:t>Data Assumptions: </a:t>
                </a:r>
              </a:p>
              <a:p>
                <a:pPr marL="617220" lvl="1" indent="-342900">
                  <a:lnSpc>
                    <a:spcPct val="100000"/>
                  </a:lnSpc>
                  <a:buFont typeface="+mj-lt"/>
                  <a:buAutoNum type="arabicPeriod"/>
                </a:pPr>
                <a:r>
                  <a:rPr lang="en-CA" sz="2400" b="1" dirty="0">
                    <a:solidFill>
                      <a:schemeClr val="accent3">
                        <a:lumMod val="75000"/>
                      </a:schemeClr>
                    </a:solidFill>
                    <a:ea typeface="Open Sans" panose="020B0606030504020204" pitchFamily="34" charset="0"/>
                    <a:cs typeface="Times New Roman" panose="02020603050405020304" pitchFamily="18" charset="0"/>
                  </a:rPr>
                  <a:t>Correct Specification. </a:t>
                </a:r>
                <a:r>
                  <a:rPr lang="en-CA" sz="2400" dirty="0">
                    <a:solidFill>
                      <a:schemeClr val="tx1">
                        <a:lumMod val="75000"/>
                        <a:lumOff val="25000"/>
                      </a:schemeClr>
                    </a:solidFill>
                    <a:ea typeface="Open Sans" panose="020B0606030504020204" pitchFamily="34" charset="0"/>
                    <a:cs typeface="Times New Roman" panose="02020603050405020304" pitchFamily="18" charset="0"/>
                  </a:rPr>
                  <a:t>Model is correctly specified as </a:t>
                </a:r>
                <a14:m>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617220" lvl="1" indent="-342900">
                  <a:lnSpc>
                    <a:spcPct val="100000"/>
                  </a:lnSpc>
                  <a:buFont typeface="+mj-lt"/>
                  <a:buAutoNum type="arabicPeriod"/>
                </a:pPr>
                <a:r>
                  <a:rPr lang="en-CA" sz="2400" b="1" dirty="0">
                    <a:solidFill>
                      <a:schemeClr val="accent3">
                        <a:lumMod val="75000"/>
                      </a:schemeClr>
                    </a:solidFill>
                    <a:ea typeface="Open Sans" panose="020B0606030504020204" pitchFamily="34" charset="0"/>
                    <a:cs typeface="Times New Roman" panose="02020603050405020304" pitchFamily="18" charset="0"/>
                  </a:rPr>
                  <a:t>Random Sampling. </a:t>
                </a:r>
                <a:r>
                  <a:rPr lang="en-CA" sz="2400" dirty="0">
                    <a:solidFill>
                      <a:schemeClr val="tx1">
                        <a:lumMod val="75000"/>
                        <a:lumOff val="25000"/>
                      </a:schemeClr>
                    </a:solidFill>
                    <a:ea typeface="Open Sans" panose="020B0606030504020204" pitchFamily="34" charset="0"/>
                    <a:cs typeface="Times New Roman" panose="02020603050405020304" pitchFamily="18" charset="0"/>
                  </a:rPr>
                  <a:t>Random sampling of data</a:t>
                </a:r>
              </a:p>
              <a:p>
                <a:pPr marL="617220" lvl="1" indent="-342900">
                  <a:lnSpc>
                    <a:spcPct val="100000"/>
                  </a:lnSpc>
                  <a:buFont typeface="+mj-lt"/>
                  <a:buAutoNum type="arabicPeriod"/>
                </a:pPr>
                <a:r>
                  <a:rPr lang="en-CA" sz="2400" b="1" dirty="0">
                    <a:solidFill>
                      <a:schemeClr val="accent3">
                        <a:lumMod val="75000"/>
                      </a:schemeClr>
                    </a:solidFill>
                    <a:ea typeface="Open Sans" panose="020B0606030504020204" pitchFamily="34" charset="0"/>
                    <a:cs typeface="Times New Roman" panose="02020603050405020304" pitchFamily="18" charset="0"/>
                  </a:rPr>
                  <a:t>Sample Variation. </a:t>
                </a:r>
                <a:r>
                  <a:rPr lang="en-CA" sz="2400" dirty="0">
                    <a:solidFill>
                      <a:schemeClr val="tx1">
                        <a:lumMod val="75000"/>
                        <a:lumOff val="25000"/>
                      </a:schemeClr>
                    </a:solidFill>
                    <a:ea typeface="Open Sans" panose="020B0606030504020204" pitchFamily="34" charset="0"/>
                    <a:cs typeface="Times New Roman" panose="02020603050405020304" pitchFamily="18" charset="0"/>
                  </a:rPr>
                  <a:t>Sample variation in </a:t>
                </a:r>
                <a14:m>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oMath>
                </a14:m>
                <a:endParaRPr lang="en-CA" sz="2400" b="1" dirty="0">
                  <a:solidFill>
                    <a:schemeClr val="tx1">
                      <a:lumMod val="75000"/>
                      <a:lumOff val="25000"/>
                    </a:schemeClr>
                  </a:solidFill>
                  <a:ea typeface="Open Sans" panose="020B060603050402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753601" cy="5141388"/>
              </a:xfrm>
              <a:blipFill>
                <a:blip r:embed="rId3"/>
                <a:stretch>
                  <a:fillRect l="-938"/>
                </a:stretch>
              </a:blipFill>
            </p:spPr>
            <p:txBody>
              <a:bodyPr/>
              <a:lstStyle/>
              <a:p>
                <a:r>
                  <a:rPr lang="en-US">
                    <a:noFill/>
                  </a:rPr>
                  <a:t> </a:t>
                </a:r>
              </a:p>
            </p:txBody>
          </p:sp>
        </mc:Fallback>
      </mc:AlternateContent>
    </p:spTree>
    <p:extLst>
      <p:ext uri="{BB962C8B-B14F-4D97-AF65-F5344CB8AC3E}">
        <p14:creationId xmlns:p14="http://schemas.microsoft.com/office/powerpoint/2010/main" val="10891078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Unbiasedness: Estimating Causal POI</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753601" cy="5141388"/>
              </a:xfrm>
            </p:spPr>
            <p:txBody>
              <a:bodyPr>
                <a:noAutofit/>
              </a:bodyPr>
              <a:lstStyle/>
              <a:p>
                <a:pPr marL="0" indent="0">
                  <a:lnSpc>
                    <a:spcPct val="10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a:lnSpc>
                    <a:spcPct val="100000"/>
                  </a:lnSpc>
                </a:pPr>
                <a:r>
                  <a:rPr lang="en-US" sz="2400" dirty="0">
                    <a:solidFill>
                      <a:schemeClr val="tx1">
                        <a:lumMod val="75000"/>
                        <a:lumOff val="25000"/>
                      </a:schemeClr>
                    </a:solidFill>
                    <a:ea typeface="Open Sans" panose="020B0606030504020204" pitchFamily="34" charset="0"/>
                    <a:cs typeface="Times New Roman" panose="02020603050405020304" pitchFamily="18" charset="0"/>
                  </a:rPr>
                  <a:t>Suppose that we have a correctly identified model, such that </a:t>
                </a:r>
                <a14:m>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is a true causal parameter of interest (POI)</a:t>
                </a:r>
              </a:p>
              <a:p>
                <a:pPr marL="0" indent="0">
                  <a:lnSpc>
                    <a:spcPct val="100000"/>
                  </a:lnSpc>
                  <a:buNone/>
                </a:pPr>
                <a:r>
                  <a:rPr lang="en-CA" sz="2400" b="1" dirty="0">
                    <a:solidFill>
                      <a:schemeClr val="accent2">
                        <a:lumMod val="75000"/>
                      </a:schemeClr>
                    </a:solidFill>
                    <a:ea typeface="Open Sans" panose="020B0606030504020204" pitchFamily="34" charset="0"/>
                    <a:cs typeface="Times New Roman" panose="02020603050405020304" pitchFamily="18" charset="0"/>
                  </a:rPr>
                  <a:t>How do we know </a:t>
                </a:r>
                <a14:m>
                  <m:oMath xmlns:m="http://schemas.openxmlformats.org/officeDocument/2006/math">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𝔼</m:t>
                    </m:r>
                    <m:d>
                      <m:dPr>
                        <m:begChr m:val="["/>
                        <m:endChr m:val="]"/>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dPr>
                      <m:e>
                        <m:acc>
                          <m:accPr>
                            <m:chr m:val="̂"/>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𝜷</m:t>
                                </m:r>
                              </m:e>
                              <m:sub>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𝟏</m:t>
                                </m:r>
                              </m:sub>
                            </m:sSub>
                          </m:e>
                        </m:acc>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 </m:t>
                        </m:r>
                      </m:e>
                    </m:d>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m:t>
                    </m:r>
                    <m:sSub>
                      <m:sSubPr>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𝜷</m:t>
                        </m:r>
                      </m:e>
                      <m:sub>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𝟏</m:t>
                        </m:r>
                      </m:sub>
                    </m:sSub>
                    <m:r>
                      <a:rPr lang="en-US" sz="2400" b="1" i="0"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m:t>
                    </m:r>
                  </m:oMath>
                </a14:m>
                <a:endParaRPr lang="en-US" sz="2400" b="1"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00000"/>
                  </a:lnSpc>
                  <a:buNone/>
                </a:pPr>
                <a:r>
                  <a:rPr lang="en-CA" sz="2400" b="1" dirty="0">
                    <a:solidFill>
                      <a:schemeClr val="accent3">
                        <a:lumMod val="75000"/>
                      </a:schemeClr>
                    </a:solidFill>
                    <a:ea typeface="Open Sans" panose="020B0606030504020204" pitchFamily="34" charset="0"/>
                    <a:cs typeface="Times New Roman" panose="02020603050405020304" pitchFamily="18" charset="0"/>
                  </a:rPr>
                  <a:t>Data Assumptions: </a:t>
                </a:r>
              </a:p>
              <a:p>
                <a:pPr marL="617220" lvl="1" indent="-342900">
                  <a:lnSpc>
                    <a:spcPct val="100000"/>
                  </a:lnSpc>
                  <a:buFont typeface="+mj-lt"/>
                  <a:buAutoNum type="arabicPeriod"/>
                </a:pPr>
                <a:r>
                  <a:rPr lang="en-CA" sz="2400" b="1" dirty="0">
                    <a:solidFill>
                      <a:schemeClr val="accent3">
                        <a:lumMod val="75000"/>
                      </a:schemeClr>
                    </a:solidFill>
                    <a:ea typeface="Open Sans" panose="020B0606030504020204" pitchFamily="34" charset="0"/>
                    <a:cs typeface="Times New Roman" panose="02020603050405020304" pitchFamily="18" charset="0"/>
                  </a:rPr>
                  <a:t>Correct Specification. </a:t>
                </a:r>
                <a:r>
                  <a:rPr lang="en-CA" sz="2400" dirty="0">
                    <a:solidFill>
                      <a:schemeClr val="tx1">
                        <a:lumMod val="75000"/>
                        <a:lumOff val="25000"/>
                      </a:schemeClr>
                    </a:solidFill>
                    <a:ea typeface="Open Sans" panose="020B0606030504020204" pitchFamily="34" charset="0"/>
                    <a:cs typeface="Times New Roman" panose="02020603050405020304" pitchFamily="18" charset="0"/>
                  </a:rPr>
                  <a:t>Model is correctly specified as </a:t>
                </a:r>
                <a14:m>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617220" lvl="1" indent="-342900">
                  <a:lnSpc>
                    <a:spcPct val="100000"/>
                  </a:lnSpc>
                  <a:buFont typeface="+mj-lt"/>
                  <a:buAutoNum type="arabicPeriod"/>
                </a:pPr>
                <a:r>
                  <a:rPr lang="en-CA" sz="2400" b="1" dirty="0">
                    <a:solidFill>
                      <a:schemeClr val="accent3">
                        <a:lumMod val="75000"/>
                      </a:schemeClr>
                    </a:solidFill>
                    <a:ea typeface="Open Sans" panose="020B0606030504020204" pitchFamily="34" charset="0"/>
                    <a:cs typeface="Times New Roman" panose="02020603050405020304" pitchFamily="18" charset="0"/>
                  </a:rPr>
                  <a:t>Random Sampling. </a:t>
                </a:r>
                <a:r>
                  <a:rPr lang="en-CA" sz="2400" dirty="0">
                    <a:solidFill>
                      <a:schemeClr val="tx1">
                        <a:lumMod val="75000"/>
                        <a:lumOff val="25000"/>
                      </a:schemeClr>
                    </a:solidFill>
                    <a:ea typeface="Open Sans" panose="020B0606030504020204" pitchFamily="34" charset="0"/>
                    <a:cs typeface="Times New Roman" panose="02020603050405020304" pitchFamily="18" charset="0"/>
                  </a:rPr>
                  <a:t>Random sampling of data</a:t>
                </a:r>
              </a:p>
              <a:p>
                <a:pPr marL="617220" lvl="1" indent="-342900">
                  <a:lnSpc>
                    <a:spcPct val="100000"/>
                  </a:lnSpc>
                  <a:buFont typeface="+mj-lt"/>
                  <a:buAutoNum type="arabicPeriod"/>
                </a:pPr>
                <a:r>
                  <a:rPr lang="en-CA" sz="2400" b="1" dirty="0">
                    <a:solidFill>
                      <a:schemeClr val="accent3">
                        <a:lumMod val="75000"/>
                      </a:schemeClr>
                    </a:solidFill>
                    <a:ea typeface="Open Sans" panose="020B0606030504020204" pitchFamily="34" charset="0"/>
                    <a:cs typeface="Times New Roman" panose="02020603050405020304" pitchFamily="18" charset="0"/>
                  </a:rPr>
                  <a:t>Sample Variation. </a:t>
                </a:r>
                <a:r>
                  <a:rPr lang="en-CA" sz="2400" dirty="0">
                    <a:solidFill>
                      <a:schemeClr val="tx1">
                        <a:lumMod val="75000"/>
                        <a:lumOff val="25000"/>
                      </a:schemeClr>
                    </a:solidFill>
                    <a:ea typeface="Open Sans" panose="020B0606030504020204" pitchFamily="34" charset="0"/>
                    <a:cs typeface="Times New Roman" panose="02020603050405020304" pitchFamily="18" charset="0"/>
                  </a:rPr>
                  <a:t>Sample variation in </a:t>
                </a:r>
                <a14:m>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oMath>
                </a14:m>
                <a:endParaRPr lang="en-CA" sz="2400" b="1" dirty="0">
                  <a:solidFill>
                    <a:schemeClr val="tx1">
                      <a:lumMod val="75000"/>
                      <a:lumOff val="25000"/>
                    </a:schemeClr>
                  </a:solidFill>
                  <a:ea typeface="Open Sans" panose="020B0606030504020204" pitchFamily="34" charset="0"/>
                  <a:cs typeface="Times New Roman" panose="02020603050405020304" pitchFamily="18" charset="0"/>
                </a:endParaRPr>
              </a:p>
              <a:p>
                <a:pPr marL="274320" lvl="1" indent="0">
                  <a:lnSpc>
                    <a:spcPct val="100000"/>
                  </a:lnSpc>
                  <a:buNone/>
                </a:pPr>
                <a:endParaRPr lang="en-CA" sz="2400" b="1" dirty="0">
                  <a:solidFill>
                    <a:schemeClr val="tx1">
                      <a:lumMod val="75000"/>
                      <a:lumOff val="25000"/>
                    </a:schemeClr>
                  </a:solidFill>
                  <a:ea typeface="Open Sans" panose="020B0606030504020204" pitchFamily="34" charset="0"/>
                  <a:cs typeface="Times New Roman" panose="02020603050405020304" pitchFamily="18" charset="0"/>
                </a:endParaRPr>
              </a:p>
              <a:p>
                <a:pPr marL="274320" lvl="1" indent="0">
                  <a:lnSpc>
                    <a:spcPct val="100000"/>
                  </a:lnSpc>
                  <a:buNone/>
                </a:pPr>
                <a:r>
                  <a:rPr lang="en-CA" sz="2400" b="1" dirty="0">
                    <a:solidFill>
                      <a:schemeClr val="accent3">
                        <a:lumMod val="75000"/>
                      </a:schemeClr>
                    </a:solidFill>
                    <a:ea typeface="Open Sans" panose="020B0606030504020204" pitchFamily="34" charset="0"/>
                    <a:cs typeface="Times New Roman" panose="02020603050405020304" pitchFamily="18" charset="0"/>
                  </a:rPr>
                  <a:t>Key Assumption: Mean Independence. </a:t>
                </a:r>
                <a14:m>
                  <m:oMath xmlns:m="http://schemas.openxmlformats.org/officeDocument/2006/math">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𝔼</m:t>
                    </m:r>
                    <m:d>
                      <m:dPr>
                        <m:begChr m:val="["/>
                        <m:endChr m:val="]"/>
                        <m:ctrlPr>
                          <a:rPr lang="en-US" sz="240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dPr>
                      <m:e>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𝜀</m:t>
                        </m:r>
                      </m:e>
                      <m:e>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𝑥</m:t>
                        </m:r>
                      </m:e>
                    </m:d>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m:t>
                    </m:r>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𝔼</m:t>
                    </m:r>
                    <m:d>
                      <m:dPr>
                        <m:begChr m:val="["/>
                        <m:endChr m:val="]"/>
                        <m:ctrlPr>
                          <a:rPr lang="en-US" sz="240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dPr>
                      <m:e>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𝜀</m:t>
                        </m:r>
                      </m:e>
                    </m:d>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=0</m:t>
                    </m:r>
                  </m:oMath>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617220" lvl="1" indent="-342900">
                  <a:lnSpc>
                    <a:spcPct val="100000"/>
                  </a:lnSpc>
                  <a:buFont typeface="+mj-lt"/>
                  <a:buAutoNum type="arabicPeriod"/>
                </a:pPr>
                <a:endParaRPr lang="en-CA" sz="2400" b="1" dirty="0">
                  <a:solidFill>
                    <a:schemeClr val="tx1">
                      <a:lumMod val="75000"/>
                      <a:lumOff val="25000"/>
                    </a:schemeClr>
                  </a:solidFill>
                  <a:ea typeface="Open Sans" panose="020B060603050402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753601" cy="5141388"/>
              </a:xfrm>
              <a:blipFill>
                <a:blip r:embed="rId3"/>
                <a:stretch>
                  <a:fillRect l="-938"/>
                </a:stretch>
              </a:blipFill>
            </p:spPr>
            <p:txBody>
              <a:bodyPr/>
              <a:lstStyle/>
              <a:p>
                <a:r>
                  <a:rPr lang="en-US">
                    <a:noFill/>
                  </a:rPr>
                  <a:t> </a:t>
                </a:r>
              </a:p>
            </p:txBody>
          </p:sp>
        </mc:Fallback>
      </mc:AlternateContent>
    </p:spTree>
    <p:extLst>
      <p:ext uri="{BB962C8B-B14F-4D97-AF65-F5344CB8AC3E}">
        <p14:creationId xmlns:p14="http://schemas.microsoft.com/office/powerpoint/2010/main" val="1712505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43DBE-F86C-A38E-04EE-17DF955F6203}"/>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7E659F6-9D2A-7A22-4C5E-9EDE6A3218A4}"/>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82309220-4141-8DF8-33B2-40661326B951}"/>
              </a:ext>
            </a:extLst>
          </p:cNvPr>
          <p:cNvSpPr txBox="1">
            <a:spLocks/>
          </p:cNvSpPr>
          <p:nvPr/>
        </p:nvSpPr>
        <p:spPr>
          <a:xfrm>
            <a:off x="318370" y="387315"/>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Last Time</a:t>
            </a:r>
          </a:p>
        </p:txBody>
      </p:sp>
      <p:sp>
        <p:nvSpPr>
          <p:cNvPr id="5" name="Content Placeholder 3">
            <a:extLst>
              <a:ext uri="{FF2B5EF4-FFF2-40B4-BE49-F238E27FC236}">
                <a16:creationId xmlns:a16="http://schemas.microsoft.com/office/drawing/2014/main" id="{76E77AEC-0727-8EAF-C5CE-021549D66AAC}"/>
              </a:ext>
            </a:extLst>
          </p:cNvPr>
          <p:cNvSpPr txBox="1">
            <a:spLocks/>
          </p:cNvSpPr>
          <p:nvPr/>
        </p:nvSpPr>
        <p:spPr>
          <a:xfrm>
            <a:off x="389852" y="1219201"/>
            <a:ext cx="1058294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Data visualization is a powerful tool: use it well</a:t>
            </a:r>
          </a:p>
          <a:p>
            <a:r>
              <a:rPr lang="en-US" sz="2800" dirty="0"/>
              <a:t>Measuring correlations and covariances (but not causation – yet!)</a:t>
            </a:r>
          </a:p>
          <a:p>
            <a:r>
              <a:rPr lang="en-US" sz="2800" dirty="0"/>
              <a:t>Quantifying (some) uncertainty: standard deviations</a:t>
            </a:r>
          </a:p>
        </p:txBody>
      </p:sp>
      <p:sp>
        <p:nvSpPr>
          <p:cNvPr id="2" name="Title 1">
            <a:extLst>
              <a:ext uri="{FF2B5EF4-FFF2-40B4-BE49-F238E27FC236}">
                <a16:creationId xmlns:a16="http://schemas.microsoft.com/office/drawing/2014/main" id="{553262B4-5951-43E1-1679-811651970CAA}"/>
              </a:ext>
            </a:extLst>
          </p:cNvPr>
          <p:cNvSpPr txBox="1">
            <a:spLocks/>
          </p:cNvSpPr>
          <p:nvPr/>
        </p:nvSpPr>
        <p:spPr>
          <a:xfrm>
            <a:off x="365760" y="33375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This Time</a:t>
            </a:r>
          </a:p>
        </p:txBody>
      </p:sp>
      <p:sp>
        <p:nvSpPr>
          <p:cNvPr id="3" name="Content Placeholder 3">
            <a:extLst>
              <a:ext uri="{FF2B5EF4-FFF2-40B4-BE49-F238E27FC236}">
                <a16:creationId xmlns:a16="http://schemas.microsoft.com/office/drawing/2014/main" id="{16187D86-649E-56C9-BF8D-C9B96F097E95}"/>
              </a:ext>
            </a:extLst>
          </p:cNvPr>
          <p:cNvSpPr txBox="1">
            <a:spLocks/>
          </p:cNvSpPr>
          <p:nvPr/>
        </p:nvSpPr>
        <p:spPr>
          <a:xfrm>
            <a:off x="381000" y="4130040"/>
            <a:ext cx="963472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Quantifying (more) uncertainty</a:t>
            </a:r>
          </a:p>
          <a:p>
            <a:r>
              <a:rPr lang="en-US" sz="2800" dirty="0"/>
              <a:t>Standard errors </a:t>
            </a:r>
          </a:p>
          <a:p>
            <a:r>
              <a:rPr lang="en-US" sz="2800" dirty="0"/>
              <a:t>Confidence Intervals</a:t>
            </a:r>
          </a:p>
        </p:txBody>
      </p:sp>
      <p:pic>
        <p:nvPicPr>
          <p:cNvPr id="9" name="Picture 8">
            <a:extLst>
              <a:ext uri="{FF2B5EF4-FFF2-40B4-BE49-F238E27FC236}">
                <a16:creationId xmlns:a16="http://schemas.microsoft.com/office/drawing/2014/main" id="{A44CEA36-2A4C-2FEF-96E4-2BFFACC0943E}"/>
              </a:ext>
            </a:extLst>
          </p:cNvPr>
          <p:cNvPicPr>
            <a:picLocks noChangeAspect="1"/>
          </p:cNvPicPr>
          <p:nvPr/>
        </p:nvPicPr>
        <p:blipFill>
          <a:blip r:embed="rId3"/>
          <a:stretch>
            <a:fillRect/>
          </a:stretch>
        </p:blipFill>
        <p:spPr>
          <a:xfrm>
            <a:off x="365759" y="228600"/>
            <a:ext cx="10736215" cy="6172200"/>
          </a:xfrm>
          <a:prstGeom prst="rect">
            <a:avLst/>
          </a:prstGeom>
        </p:spPr>
      </p:pic>
    </p:spTree>
    <p:extLst>
      <p:ext uri="{BB962C8B-B14F-4D97-AF65-F5344CB8AC3E}">
        <p14:creationId xmlns:p14="http://schemas.microsoft.com/office/powerpoint/2010/main" val="32023252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Unbiasedness: Estimating Causal POI</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753601" cy="5141388"/>
              </a:xfrm>
            </p:spPr>
            <p:txBody>
              <a:bodyPr>
                <a:noAutofit/>
              </a:bodyPr>
              <a:lstStyle/>
              <a:p>
                <a:pPr marL="0" indent="0">
                  <a:lnSpc>
                    <a:spcPct val="10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a:lnSpc>
                    <a:spcPct val="100000"/>
                  </a:lnSpc>
                </a:pPr>
                <a:r>
                  <a:rPr lang="en-US" sz="2400" dirty="0">
                    <a:solidFill>
                      <a:schemeClr val="tx1">
                        <a:lumMod val="75000"/>
                        <a:lumOff val="25000"/>
                      </a:schemeClr>
                    </a:solidFill>
                    <a:ea typeface="Open Sans" panose="020B0606030504020204" pitchFamily="34" charset="0"/>
                    <a:cs typeface="Times New Roman" panose="02020603050405020304" pitchFamily="18" charset="0"/>
                  </a:rPr>
                  <a:t>Suppose that we have a correctly identified model, such that </a:t>
                </a:r>
                <a14:m>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is a true causal parameter of interest (POI)</a:t>
                </a:r>
              </a:p>
              <a:p>
                <a:pPr marL="0" indent="0">
                  <a:lnSpc>
                    <a:spcPct val="100000"/>
                  </a:lnSpc>
                  <a:buNone/>
                </a:pPr>
                <a:r>
                  <a:rPr lang="en-CA" sz="2400" b="1" dirty="0">
                    <a:solidFill>
                      <a:schemeClr val="accent2">
                        <a:lumMod val="75000"/>
                      </a:schemeClr>
                    </a:solidFill>
                    <a:ea typeface="Open Sans" panose="020B0606030504020204" pitchFamily="34" charset="0"/>
                    <a:cs typeface="Times New Roman" panose="02020603050405020304" pitchFamily="18" charset="0"/>
                  </a:rPr>
                  <a:t>How do we know </a:t>
                </a:r>
                <a14:m>
                  <m:oMath xmlns:m="http://schemas.openxmlformats.org/officeDocument/2006/math">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𝔼</m:t>
                    </m:r>
                    <m:d>
                      <m:dPr>
                        <m:begChr m:val="["/>
                        <m:endChr m:val="]"/>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dPr>
                      <m:e>
                        <m:acc>
                          <m:accPr>
                            <m:chr m:val="̂"/>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𝜷</m:t>
                                </m:r>
                              </m:e>
                              <m:sub>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𝟏</m:t>
                                </m:r>
                              </m:sub>
                            </m:sSub>
                          </m:e>
                        </m:acc>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 </m:t>
                        </m:r>
                      </m:e>
                    </m:d>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m:t>
                    </m:r>
                    <m:sSub>
                      <m:sSubPr>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𝜷</m:t>
                        </m:r>
                      </m:e>
                      <m:sub>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𝟏</m:t>
                        </m:r>
                      </m:sub>
                    </m:sSub>
                    <m:r>
                      <a:rPr lang="en-US" sz="2400" b="1" i="0"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m:t>
                    </m:r>
                  </m:oMath>
                </a14:m>
                <a:endParaRPr lang="en-US" sz="2400" b="1"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00000"/>
                  </a:lnSpc>
                  <a:buNone/>
                </a:pPr>
                <a:r>
                  <a:rPr lang="en-CA" sz="2400" b="1" dirty="0">
                    <a:solidFill>
                      <a:schemeClr val="accent3">
                        <a:lumMod val="75000"/>
                      </a:schemeClr>
                    </a:solidFill>
                    <a:ea typeface="Open Sans" panose="020B0606030504020204" pitchFamily="34" charset="0"/>
                    <a:cs typeface="Times New Roman" panose="02020603050405020304" pitchFamily="18" charset="0"/>
                  </a:rPr>
                  <a:t>Data Assumptions: </a:t>
                </a:r>
              </a:p>
              <a:p>
                <a:pPr marL="617220" lvl="1" indent="-342900">
                  <a:lnSpc>
                    <a:spcPct val="100000"/>
                  </a:lnSpc>
                  <a:buFont typeface="+mj-lt"/>
                  <a:buAutoNum type="arabicPeriod"/>
                </a:pPr>
                <a:r>
                  <a:rPr lang="en-CA" sz="2400" b="1" dirty="0">
                    <a:solidFill>
                      <a:schemeClr val="accent3">
                        <a:lumMod val="75000"/>
                      </a:schemeClr>
                    </a:solidFill>
                    <a:ea typeface="Open Sans" panose="020B0606030504020204" pitchFamily="34" charset="0"/>
                    <a:cs typeface="Times New Roman" panose="02020603050405020304" pitchFamily="18" charset="0"/>
                  </a:rPr>
                  <a:t>Correct Specification. </a:t>
                </a:r>
                <a:r>
                  <a:rPr lang="en-CA" sz="2400" dirty="0">
                    <a:solidFill>
                      <a:schemeClr val="tx1">
                        <a:lumMod val="75000"/>
                        <a:lumOff val="25000"/>
                      </a:schemeClr>
                    </a:solidFill>
                    <a:ea typeface="Open Sans" panose="020B0606030504020204" pitchFamily="34" charset="0"/>
                    <a:cs typeface="Times New Roman" panose="02020603050405020304" pitchFamily="18" charset="0"/>
                  </a:rPr>
                  <a:t>Model is correctly specified as </a:t>
                </a:r>
                <a14:m>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617220" lvl="1" indent="-342900">
                  <a:lnSpc>
                    <a:spcPct val="100000"/>
                  </a:lnSpc>
                  <a:buFont typeface="+mj-lt"/>
                  <a:buAutoNum type="arabicPeriod"/>
                </a:pPr>
                <a:r>
                  <a:rPr lang="en-CA" sz="2400" b="1" dirty="0">
                    <a:solidFill>
                      <a:schemeClr val="accent3">
                        <a:lumMod val="75000"/>
                      </a:schemeClr>
                    </a:solidFill>
                    <a:ea typeface="Open Sans" panose="020B0606030504020204" pitchFamily="34" charset="0"/>
                    <a:cs typeface="Times New Roman" panose="02020603050405020304" pitchFamily="18" charset="0"/>
                  </a:rPr>
                  <a:t>Random Sampling. </a:t>
                </a:r>
                <a:r>
                  <a:rPr lang="en-CA" sz="2400" dirty="0">
                    <a:solidFill>
                      <a:schemeClr val="tx1">
                        <a:lumMod val="75000"/>
                        <a:lumOff val="25000"/>
                      </a:schemeClr>
                    </a:solidFill>
                    <a:ea typeface="Open Sans" panose="020B0606030504020204" pitchFamily="34" charset="0"/>
                    <a:cs typeface="Times New Roman" panose="02020603050405020304" pitchFamily="18" charset="0"/>
                  </a:rPr>
                  <a:t>Random sampling of data</a:t>
                </a:r>
              </a:p>
              <a:p>
                <a:pPr marL="617220" lvl="1" indent="-342900">
                  <a:lnSpc>
                    <a:spcPct val="100000"/>
                  </a:lnSpc>
                  <a:buFont typeface="+mj-lt"/>
                  <a:buAutoNum type="arabicPeriod"/>
                </a:pPr>
                <a:r>
                  <a:rPr lang="en-CA" sz="2400" b="1" dirty="0">
                    <a:solidFill>
                      <a:schemeClr val="accent3">
                        <a:lumMod val="75000"/>
                      </a:schemeClr>
                    </a:solidFill>
                    <a:ea typeface="Open Sans" panose="020B0606030504020204" pitchFamily="34" charset="0"/>
                    <a:cs typeface="Times New Roman" panose="02020603050405020304" pitchFamily="18" charset="0"/>
                  </a:rPr>
                  <a:t>Sample Variation. </a:t>
                </a:r>
                <a:r>
                  <a:rPr lang="en-CA" sz="2400" dirty="0">
                    <a:solidFill>
                      <a:schemeClr val="tx1">
                        <a:lumMod val="75000"/>
                        <a:lumOff val="25000"/>
                      </a:schemeClr>
                    </a:solidFill>
                    <a:ea typeface="Open Sans" panose="020B0606030504020204" pitchFamily="34" charset="0"/>
                    <a:cs typeface="Times New Roman" panose="02020603050405020304" pitchFamily="18" charset="0"/>
                  </a:rPr>
                  <a:t>Sample variation in </a:t>
                </a:r>
                <a14:m>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oMath>
                </a14:m>
                <a:endParaRPr lang="en-CA" sz="2400" b="1" dirty="0">
                  <a:solidFill>
                    <a:schemeClr val="tx1">
                      <a:lumMod val="75000"/>
                      <a:lumOff val="25000"/>
                    </a:schemeClr>
                  </a:solidFill>
                  <a:ea typeface="Open Sans" panose="020B0606030504020204" pitchFamily="34" charset="0"/>
                  <a:cs typeface="Times New Roman" panose="02020603050405020304" pitchFamily="18" charset="0"/>
                </a:endParaRPr>
              </a:p>
              <a:p>
                <a:pPr marL="274320" lvl="1" indent="0">
                  <a:lnSpc>
                    <a:spcPct val="100000"/>
                  </a:lnSpc>
                  <a:buNone/>
                </a:pPr>
                <a:r>
                  <a:rPr lang="en-CA" sz="2400" b="1" dirty="0">
                    <a:solidFill>
                      <a:schemeClr val="accent3">
                        <a:lumMod val="75000"/>
                      </a:schemeClr>
                    </a:solidFill>
                    <a:ea typeface="Open Sans" panose="020B0606030504020204" pitchFamily="34" charset="0"/>
                    <a:cs typeface="Times New Roman" panose="02020603050405020304" pitchFamily="18" charset="0"/>
                  </a:rPr>
                  <a:t>4. Key Assumption: Mean Independence. </a:t>
                </a:r>
                <a14:m>
                  <m:oMath xmlns:m="http://schemas.openxmlformats.org/officeDocument/2006/math">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𝔼</m:t>
                    </m:r>
                    <m:d>
                      <m:dPr>
                        <m:begChr m:val="["/>
                        <m:endChr m:val="]"/>
                        <m:ctrlPr>
                          <a:rPr lang="en-US" sz="240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dPr>
                      <m:e>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𝜀</m:t>
                        </m:r>
                      </m:e>
                      <m:e>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𝑥</m:t>
                        </m:r>
                      </m:e>
                    </m:d>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m:t>
                    </m:r>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𝔼</m:t>
                    </m:r>
                    <m:d>
                      <m:dPr>
                        <m:begChr m:val="["/>
                        <m:endChr m:val="]"/>
                        <m:ctrlPr>
                          <a:rPr lang="en-US" sz="240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dPr>
                      <m:e>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𝜀</m:t>
                        </m:r>
                      </m:e>
                    </m:d>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=0</m:t>
                    </m:r>
                  </m:oMath>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00000"/>
                  </a:lnSpc>
                  <a:buNone/>
                </a:pPr>
                <a:r>
                  <a:rPr lang="en-CA" sz="2400" dirty="0">
                    <a:solidFill>
                      <a:schemeClr val="tx1">
                        <a:lumMod val="75000"/>
                        <a:lumOff val="25000"/>
                      </a:schemeClr>
                    </a:solidFill>
                    <a:ea typeface="Open Sans" panose="020B0606030504020204" pitchFamily="34" charset="0"/>
                    <a:cs typeface="Times New Roman" panose="02020603050405020304" pitchFamily="18" charset="0"/>
                  </a:rPr>
                  <a:t>Then we can say that our regression parameters are </a:t>
                </a:r>
                <a:r>
                  <a:rPr lang="en-CA" sz="2400" b="1" dirty="0">
                    <a:solidFill>
                      <a:schemeClr val="accent2">
                        <a:lumMod val="75000"/>
                      </a:schemeClr>
                    </a:solidFill>
                    <a:ea typeface="Open Sans" panose="020B0606030504020204" pitchFamily="34" charset="0"/>
                    <a:cs typeface="Times New Roman" panose="02020603050405020304" pitchFamily="18" charset="0"/>
                  </a:rPr>
                  <a:t>unbiased</a:t>
                </a:r>
                <a:endParaRPr lang="en-CA" sz="2400" dirty="0">
                  <a:solidFill>
                    <a:schemeClr val="accent2">
                      <a:lumMod val="75000"/>
                    </a:schemeClr>
                  </a:solidFill>
                  <a:ea typeface="Open Sans" panose="020B0606030504020204" pitchFamily="34" charset="0"/>
                  <a:cs typeface="Times New Roman" panose="02020603050405020304" pitchFamily="18" charset="0"/>
                </a:endParaRPr>
              </a:p>
              <a:p>
                <a:pPr marL="0" indent="0">
                  <a:lnSpc>
                    <a:spcPct val="100000"/>
                  </a:lnSpc>
                  <a:buNone/>
                </a:pPr>
                <a:r>
                  <a:rPr lang="en-CA" sz="2400" b="1" dirty="0">
                    <a:solidFill>
                      <a:schemeClr val="accent2">
                        <a:lumMod val="75000"/>
                      </a:schemeClr>
                    </a:solidFill>
                    <a:ea typeface="Open Sans" panose="020B0606030504020204" pitchFamily="34" charset="0"/>
                    <a:cs typeface="Times New Roman" panose="02020603050405020304" pitchFamily="18" charset="0"/>
                  </a:rPr>
                  <a:t>Can we see this in toy data (Monte Carlo simulation)? </a:t>
                </a:r>
              </a:p>
              <a:p>
                <a:pPr marL="274320" lvl="1" indent="0">
                  <a:lnSpc>
                    <a:spcPct val="100000"/>
                  </a:lnSpc>
                  <a:buNone/>
                </a:pPr>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617220" lvl="1" indent="-342900">
                  <a:lnSpc>
                    <a:spcPct val="100000"/>
                  </a:lnSpc>
                  <a:buFont typeface="+mj-lt"/>
                  <a:buAutoNum type="arabicPeriod"/>
                </a:pPr>
                <a:endParaRPr lang="en-CA" sz="2400" b="1" dirty="0">
                  <a:solidFill>
                    <a:schemeClr val="tx1">
                      <a:lumMod val="75000"/>
                      <a:lumOff val="25000"/>
                    </a:schemeClr>
                  </a:solidFill>
                  <a:ea typeface="Open Sans" panose="020B060603050402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753601" cy="5141388"/>
              </a:xfrm>
              <a:blipFill>
                <a:blip r:embed="rId3"/>
                <a:stretch>
                  <a:fillRect l="-938" b="-10202"/>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8E1BF356-70D1-533B-733F-F7E40F1B17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43165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59A64B-5C9A-4A9B-BA45-ADECED2E51D9}"/>
              </a:ext>
            </a:extLst>
          </p:cNvPr>
          <p:cNvSpPr>
            <a:spLocks noGrp="1"/>
          </p:cNvSpPr>
          <p:nvPr>
            <p:ph type="ctrTitle"/>
          </p:nvPr>
        </p:nvSpPr>
        <p:spPr/>
        <p:txBody>
          <a:bodyPr/>
          <a:lstStyle/>
          <a:p>
            <a:r>
              <a:rPr lang="en-US" dirty="0"/>
              <a:t>Multivariate Regression</a:t>
            </a:r>
          </a:p>
        </p:txBody>
      </p:sp>
      <p:sp>
        <p:nvSpPr>
          <p:cNvPr id="5" name="Subtitle 4">
            <a:extLst>
              <a:ext uri="{FF2B5EF4-FFF2-40B4-BE49-F238E27FC236}">
                <a16:creationId xmlns:a16="http://schemas.microsoft.com/office/drawing/2014/main" id="{D52D9252-3DD8-4D35-8070-32332FBE25E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9222827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686800" cy="624840"/>
          </a:xfrm>
        </p:spPr>
        <p:txBody>
          <a:bodyPr>
            <a:normAutofit fontScale="90000"/>
          </a:bodyPr>
          <a:lstStyle/>
          <a:p>
            <a:r>
              <a:rPr lang="en-US" dirty="0">
                <a:cs typeface="Times New Roman" panose="02020603050405020304" pitchFamily="18" charset="0"/>
              </a:rPr>
              <a:t>Population Model: Multiple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is the dependent variable (outcome)</a:t>
                </a:r>
              </a:p>
              <a:p>
                <a:r>
                  <a:rPr lang="en-US" sz="2400" b="0" dirty="0">
                    <a:cs typeface="Times New Roman" panose="02020603050405020304" pitchFamily="18" charset="0"/>
                  </a:rPr>
                  <a:t>Each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(and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is a different independent variable:</a:t>
                </a:r>
              </a:p>
              <a:p>
                <a:pPr lvl="1"/>
                <a:r>
                  <a:rPr lang="en-US" sz="2400" dirty="0">
                    <a:cs typeface="Times New Roman" panose="02020603050405020304" pitchFamily="18" charset="0"/>
                  </a:rPr>
                  <a:t>Treatment status</a:t>
                </a:r>
              </a:p>
              <a:p>
                <a:pPr lvl="1"/>
                <a:r>
                  <a:rPr lang="en-US" sz="2400" dirty="0">
                    <a:cs typeface="Times New Roman" panose="02020603050405020304" pitchFamily="18" charset="0"/>
                  </a:rPr>
                  <a:t>Demographics (race, income, education, location, etc.)</a:t>
                </a:r>
              </a:p>
              <a:p>
                <a:r>
                  <a:rPr lang="en-US" sz="2400" b="1" dirty="0">
                    <a:cs typeface="Times New Roman" panose="02020603050405020304" pitchFamily="18" charset="0"/>
                  </a:rPr>
                  <a:t>Why would we want to include multiple variables in a regression?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454"/>
                </a:stretch>
              </a:blipFill>
            </p:spPr>
            <p:txBody>
              <a:bodyPr/>
              <a:lstStyle/>
              <a:p>
                <a:r>
                  <a:rPr lang="en-US">
                    <a:noFill/>
                  </a:rPr>
                  <a:t> </a:t>
                </a:r>
              </a:p>
            </p:txBody>
          </p:sp>
        </mc:Fallback>
      </mc:AlternateContent>
    </p:spTree>
    <p:extLst>
      <p:ext uri="{BB962C8B-B14F-4D97-AF65-F5344CB8AC3E}">
        <p14:creationId xmlns:p14="http://schemas.microsoft.com/office/powerpoint/2010/main" val="12379624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015390" cy="624840"/>
          </a:xfrm>
        </p:spPr>
        <p:txBody>
          <a:bodyPr>
            <a:normAutofit fontScale="90000"/>
          </a:bodyPr>
          <a:lstStyle/>
          <a:p>
            <a:r>
              <a:rPr lang="en-US" dirty="0">
                <a:cs typeface="Times New Roman" panose="02020603050405020304" pitchFamily="18" charset="0"/>
              </a:rPr>
              <a:t>Population Model: Multiple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is the dependent variable (outcome)</a:t>
                </a:r>
              </a:p>
              <a:p>
                <a:r>
                  <a:rPr lang="en-US" sz="2400" b="0" dirty="0">
                    <a:cs typeface="Times New Roman" panose="02020603050405020304" pitchFamily="18" charset="0"/>
                  </a:rPr>
                  <a:t>Each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(and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is a different independent variable:</a:t>
                </a:r>
              </a:p>
              <a:p>
                <a:pPr lvl="1"/>
                <a:r>
                  <a:rPr lang="en-US" sz="2400" dirty="0">
                    <a:cs typeface="Times New Roman" panose="02020603050405020304" pitchFamily="18" charset="0"/>
                  </a:rPr>
                  <a:t>Treatment status</a:t>
                </a:r>
              </a:p>
              <a:p>
                <a:pPr lvl="1"/>
                <a:r>
                  <a:rPr lang="en-US" sz="2400" dirty="0">
                    <a:cs typeface="Times New Roman" panose="02020603050405020304" pitchFamily="18" charset="0"/>
                  </a:rPr>
                  <a:t>Demographics (race, income, education, location, etc.)</a:t>
                </a:r>
              </a:p>
              <a:p>
                <a:r>
                  <a:rPr lang="en-US" sz="2400" b="1" dirty="0">
                    <a:cs typeface="Times New Roman" panose="02020603050405020304" pitchFamily="18" charset="0"/>
                  </a:rPr>
                  <a:t>Why would we want to include multiple variables in a regression?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2"/>
                <a:stretch>
                  <a:fillRect l="-4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BAE6176E-5764-4135-B5C7-BC9368081B4F}"/>
                  </a:ext>
                </a:extLst>
              </p:cNvPr>
              <p:cNvSpPr/>
              <p:nvPr/>
            </p:nvSpPr>
            <p:spPr>
              <a:xfrm>
                <a:off x="5636199" y="5048246"/>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𝑋</m:t>
                      </m:r>
                    </m:oMath>
                  </m:oMathPara>
                </a14:m>
                <a:endParaRPr lang="en-US" sz="2200" dirty="0">
                  <a:latin typeface="Times New Roman" panose="02020603050405020304" pitchFamily="18" charset="0"/>
                </a:endParaRPr>
              </a:p>
            </p:txBody>
          </p:sp>
        </mc:Choice>
        <mc:Fallback xmlns="">
          <p:sp>
            <p:nvSpPr>
              <p:cNvPr id="5" name="Oval 4">
                <a:extLst>
                  <a:ext uri="{FF2B5EF4-FFF2-40B4-BE49-F238E27FC236}">
                    <a16:creationId xmlns:a16="http://schemas.microsoft.com/office/drawing/2014/main" id="{BAE6176E-5764-4135-B5C7-BC9368081B4F}"/>
                  </a:ext>
                </a:extLst>
              </p:cNvPr>
              <p:cNvSpPr>
                <a:spLocks noRot="1" noChangeAspect="1" noMove="1" noResize="1" noEditPoints="1" noAdjustHandles="1" noChangeArrowheads="1" noChangeShapeType="1" noTextEdit="1"/>
              </p:cNvSpPr>
              <p:nvPr/>
            </p:nvSpPr>
            <p:spPr>
              <a:xfrm>
                <a:off x="5636199" y="5048246"/>
                <a:ext cx="731520" cy="731520"/>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E9211E50-A55D-48A9-AB2A-66D81BD98534}"/>
                  </a:ext>
                </a:extLst>
              </p:cNvPr>
              <p:cNvSpPr/>
              <p:nvPr/>
            </p:nvSpPr>
            <p:spPr>
              <a:xfrm>
                <a:off x="6990238" y="4152899"/>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𝑌</m:t>
                      </m:r>
                    </m:oMath>
                  </m:oMathPara>
                </a14:m>
                <a:endParaRPr lang="en-US" sz="2200" dirty="0">
                  <a:latin typeface="Times New Roman" panose="02020603050405020304" pitchFamily="18" charset="0"/>
                </a:endParaRPr>
              </a:p>
            </p:txBody>
          </p:sp>
        </mc:Choice>
        <mc:Fallback xmlns="">
          <p:sp>
            <p:nvSpPr>
              <p:cNvPr id="7" name="Oval 6">
                <a:extLst>
                  <a:ext uri="{FF2B5EF4-FFF2-40B4-BE49-F238E27FC236}">
                    <a16:creationId xmlns:a16="http://schemas.microsoft.com/office/drawing/2014/main" id="{E9211E50-A55D-48A9-AB2A-66D81BD98534}"/>
                  </a:ext>
                </a:extLst>
              </p:cNvPr>
              <p:cNvSpPr>
                <a:spLocks noRot="1" noChangeAspect="1" noMove="1" noResize="1" noEditPoints="1" noAdjustHandles="1" noChangeArrowheads="1" noChangeShapeType="1" noTextEdit="1"/>
              </p:cNvSpPr>
              <p:nvPr/>
            </p:nvSpPr>
            <p:spPr>
              <a:xfrm>
                <a:off x="6990238" y="4152899"/>
                <a:ext cx="731520" cy="731520"/>
              </a:xfrm>
              <a:prstGeom prst="ellipse">
                <a:avLst/>
              </a:prstGeom>
              <a:blipFill>
                <a:blip r:embed="rId4"/>
                <a:stretch>
                  <a:fillRect/>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C15A19C7-80CF-4B6D-9827-1B464893C169}"/>
              </a:ext>
            </a:extLst>
          </p:cNvPr>
          <p:cNvCxnSpPr>
            <a:cxnSpLocks/>
            <a:stCxn id="11" idx="6"/>
            <a:endCxn id="7" idx="2"/>
          </p:cNvCxnSpPr>
          <p:nvPr/>
        </p:nvCxnSpPr>
        <p:spPr>
          <a:xfrm>
            <a:off x="4941570" y="4518659"/>
            <a:ext cx="2048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7D88B62-7FBC-47BB-99A2-B20ED1CD5085}"/>
              </a:ext>
            </a:extLst>
          </p:cNvPr>
          <p:cNvCxnSpPr>
            <a:cxnSpLocks/>
            <a:stCxn id="5" idx="6"/>
            <a:endCxn id="7" idx="3"/>
          </p:cNvCxnSpPr>
          <p:nvPr/>
        </p:nvCxnSpPr>
        <p:spPr>
          <a:xfrm flipV="1">
            <a:off x="6367719" y="4777290"/>
            <a:ext cx="729648" cy="636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A3905113-4B7C-494E-BDC8-CF39108CF4F7}"/>
                  </a:ext>
                </a:extLst>
              </p:cNvPr>
              <p:cNvSpPr/>
              <p:nvPr/>
            </p:nvSpPr>
            <p:spPr>
              <a:xfrm>
                <a:off x="4210050" y="4152899"/>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𝐷</m:t>
                      </m:r>
                    </m:oMath>
                  </m:oMathPara>
                </a14:m>
                <a:endParaRPr lang="en-US" sz="2200" dirty="0">
                  <a:latin typeface="Times New Roman" panose="02020603050405020304" pitchFamily="18" charset="0"/>
                </a:endParaRPr>
              </a:p>
            </p:txBody>
          </p:sp>
        </mc:Choice>
        <mc:Fallback xmlns="">
          <p:sp>
            <p:nvSpPr>
              <p:cNvPr id="11" name="Oval 10">
                <a:extLst>
                  <a:ext uri="{FF2B5EF4-FFF2-40B4-BE49-F238E27FC236}">
                    <a16:creationId xmlns:a16="http://schemas.microsoft.com/office/drawing/2014/main" id="{A3905113-4B7C-494E-BDC8-CF39108CF4F7}"/>
                  </a:ext>
                </a:extLst>
              </p:cNvPr>
              <p:cNvSpPr>
                <a:spLocks noRot="1" noChangeAspect="1" noMove="1" noResize="1" noEditPoints="1" noAdjustHandles="1" noChangeArrowheads="1" noChangeShapeType="1" noTextEdit="1"/>
              </p:cNvSpPr>
              <p:nvPr/>
            </p:nvSpPr>
            <p:spPr>
              <a:xfrm>
                <a:off x="4210050" y="4152899"/>
                <a:ext cx="731520" cy="731520"/>
              </a:xfrm>
              <a:prstGeom prst="ellipse">
                <a:avLst/>
              </a:prstGeom>
              <a:blipFill>
                <a:blip r:embed="rId5"/>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22474E45-C125-4BB8-B36F-CEC89114A63B}"/>
              </a:ext>
            </a:extLst>
          </p:cNvPr>
          <p:cNvCxnSpPr>
            <a:cxnSpLocks/>
            <a:stCxn id="5" idx="2"/>
            <a:endCxn id="11" idx="5"/>
          </p:cNvCxnSpPr>
          <p:nvPr/>
        </p:nvCxnSpPr>
        <p:spPr>
          <a:xfrm flipH="1" flipV="1">
            <a:off x="4834441" y="4777290"/>
            <a:ext cx="801758" cy="636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27AA992-32C0-44D9-A401-6C7DACD45941}"/>
                  </a:ext>
                </a:extLst>
              </p:cNvPr>
              <p:cNvSpPr txBox="1"/>
              <p:nvPr/>
            </p:nvSpPr>
            <p:spPr>
              <a:xfrm>
                <a:off x="520020" y="4038600"/>
                <a:ext cx="3429000" cy="1323439"/>
              </a:xfrm>
              <a:prstGeom prst="rect">
                <a:avLst/>
              </a:prstGeom>
              <a:noFill/>
              <a:ln w="38100">
                <a:solidFill>
                  <a:schemeClr val="accent5">
                    <a:lumMod val="75000"/>
                  </a:schemeClr>
                </a:solidFill>
              </a:ln>
            </p:spPr>
            <p:txBody>
              <a:bodyPr wrap="square" rtlCol="0">
                <a:spAutoFit/>
              </a:bodyPr>
              <a:lstStyle/>
              <a:p>
                <a:r>
                  <a:rPr lang="en-US" sz="2000" dirty="0"/>
                  <a:t>Y: </a:t>
                </a:r>
                <a:r>
                  <a:rPr lang="en-US" sz="2000" b="1" dirty="0">
                    <a:solidFill>
                      <a:schemeClr val="accent2">
                        <a:lumMod val="75000"/>
                      </a:schemeClr>
                    </a:solidFill>
                  </a:rPr>
                  <a:t>Hospitalization Rate</a:t>
                </a:r>
                <a:endParaRPr lang="en-US" sz="2000" dirty="0">
                  <a:solidFill>
                    <a:schemeClr val="accent2">
                      <a:lumMod val="75000"/>
                    </a:schemeClr>
                  </a:solidFill>
                </a:endParaRPr>
              </a:p>
              <a:p>
                <a:r>
                  <a:rPr lang="en-US" sz="2000" dirty="0"/>
                  <a:t>D: </a:t>
                </a:r>
                <a:r>
                  <a:rPr lang="en-US" sz="2000" b="1" dirty="0">
                    <a:solidFill>
                      <a:schemeClr val="accent3">
                        <a:lumMod val="75000"/>
                      </a:schemeClr>
                    </a:solidFill>
                  </a:rPr>
                  <a:t>Health Behaviors</a:t>
                </a:r>
                <a:endParaRPr lang="en-US" sz="2000" dirty="0">
                  <a:solidFill>
                    <a:schemeClr val="accent3">
                      <a:lumMod val="75000"/>
                    </a:schemeClr>
                  </a:solidFill>
                </a:endParaRPr>
              </a:p>
              <a:p>
                <a:r>
                  <a:rPr lang="en-US" sz="2000" dirty="0"/>
                  <a:t>X: </a:t>
                </a:r>
                <a:r>
                  <a:rPr lang="en-US" sz="2000" b="1" dirty="0"/>
                  <a:t>Education</a:t>
                </a:r>
                <a:r>
                  <a:rPr lang="en-US" sz="2000" dirty="0"/>
                  <a:t> </a:t>
                </a:r>
              </a:p>
              <a:p>
                <a:r>
                  <a:rPr lang="en-US" sz="2000" dirty="0"/>
                  <a:t>	Affects both </a:t>
                </a:r>
                <a14:m>
                  <m:oMath xmlns:m="http://schemas.openxmlformats.org/officeDocument/2006/math">
                    <m:r>
                      <a:rPr lang="en-US" sz="2000" b="0" i="1" smtClean="0">
                        <a:latin typeface="Cambria Math" panose="02040503050406030204" pitchFamily="18" charset="0"/>
                      </a:rPr>
                      <m:t>𝐷</m:t>
                    </m:r>
                  </m:oMath>
                </a14:m>
                <a:r>
                  <a:rPr lang="en-US" sz="2000" dirty="0"/>
                  <a:t> and </a:t>
                </a:r>
                <a14:m>
                  <m:oMath xmlns:m="http://schemas.openxmlformats.org/officeDocument/2006/math">
                    <m:r>
                      <a:rPr lang="en-US" sz="2000" b="0" i="1" smtClean="0">
                        <a:latin typeface="Cambria Math" panose="02040503050406030204" pitchFamily="18" charset="0"/>
                      </a:rPr>
                      <m:t>𝑌</m:t>
                    </m:r>
                  </m:oMath>
                </a14:m>
                <a:r>
                  <a:rPr lang="en-US" sz="2000" dirty="0"/>
                  <a:t>!</a:t>
                </a:r>
              </a:p>
            </p:txBody>
          </p:sp>
        </mc:Choice>
        <mc:Fallback xmlns="">
          <p:sp>
            <p:nvSpPr>
              <p:cNvPr id="25" name="TextBox 24">
                <a:extLst>
                  <a:ext uri="{FF2B5EF4-FFF2-40B4-BE49-F238E27FC236}">
                    <a16:creationId xmlns:a16="http://schemas.microsoft.com/office/drawing/2014/main" id="{927AA992-32C0-44D9-A401-6C7DACD45941}"/>
                  </a:ext>
                </a:extLst>
              </p:cNvPr>
              <p:cNvSpPr txBox="1">
                <a:spLocks noRot="1" noChangeAspect="1" noMove="1" noResize="1" noEditPoints="1" noAdjustHandles="1" noChangeArrowheads="1" noChangeShapeType="1" noTextEdit="1"/>
              </p:cNvSpPr>
              <p:nvPr/>
            </p:nvSpPr>
            <p:spPr>
              <a:xfrm>
                <a:off x="520020" y="4038600"/>
                <a:ext cx="3429000" cy="1323439"/>
              </a:xfrm>
              <a:prstGeom prst="rect">
                <a:avLst/>
              </a:prstGeom>
              <a:blipFill>
                <a:blip r:embed="rId6"/>
                <a:stretch>
                  <a:fillRect l="-1230" t="-1345" b="-5381"/>
                </a:stretch>
              </a:blipFill>
              <a:ln w="38100">
                <a:solidFill>
                  <a:schemeClr val="accent5">
                    <a:lumMod val="7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33477105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Controlling for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r>
                  <a:rPr lang="en-US" sz="2400" dirty="0">
                    <a:cs typeface="Times New Roman" panose="02020603050405020304" pitchFamily="18" charset="0"/>
                  </a:rPr>
                  <a:t>We are curious about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oMath>
                </a14:m>
                <a:endParaRPr lang="en-US" sz="2400" b="0" dirty="0">
                  <a:cs typeface="Times New Roman" panose="02020603050405020304" pitchFamily="18" charset="0"/>
                </a:endParaRPr>
              </a:p>
              <a:p>
                <a:pPr lvl="1"/>
                <a:r>
                  <a:rPr lang="en-US" sz="2400" dirty="0">
                    <a:cs typeface="Times New Roman" panose="02020603050405020304" pitchFamily="18" charset="0"/>
                  </a:rPr>
                  <a:t>We know that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but there’s another open channel: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oMath>
                </a14:m>
                <a:endParaRPr lang="en-US" sz="2400" dirty="0">
                  <a:cs typeface="Times New Roman" panose="02020603050405020304" pitchFamily="18" charset="0"/>
                </a:endParaRPr>
              </a:p>
              <a:p>
                <a:pPr lvl="1"/>
                <a:r>
                  <a:rPr lang="en-US" sz="2400" dirty="0">
                    <a:cs typeface="Times New Roman" panose="02020603050405020304" pitchFamily="18" charset="0"/>
                  </a:rPr>
                  <a:t>To close this channel, we want to “control for” education </a:t>
                </a:r>
              </a:p>
              <a:p>
                <a:r>
                  <a:rPr lang="en-US" sz="2400" dirty="0">
                    <a:cs typeface="Times New Roman" panose="02020603050405020304" pitchFamily="18" charset="0"/>
                    <a:hlinkClick r:id="rId3"/>
                  </a:rPr>
                  <a:t>Visualizing this with a DAG</a:t>
                </a:r>
                <a:r>
                  <a:rPr lang="en-US" sz="2400" dirty="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4"/>
                <a:stretch>
                  <a:fillRect l="-454"/>
                </a:stretch>
              </a:blipFill>
            </p:spPr>
            <p:txBody>
              <a:bodyPr/>
              <a:lstStyle/>
              <a:p>
                <a:r>
                  <a:rPr lang="en-US">
                    <a:noFill/>
                  </a:rPr>
                  <a:t> </a:t>
                </a:r>
              </a:p>
            </p:txBody>
          </p:sp>
        </mc:Fallback>
      </mc:AlternateContent>
    </p:spTree>
    <p:extLst>
      <p:ext uri="{BB962C8B-B14F-4D97-AF65-F5344CB8AC3E}">
        <p14:creationId xmlns:p14="http://schemas.microsoft.com/office/powerpoint/2010/main" val="28254323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Controlling for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r>
                  <a:rPr lang="en-US" sz="2400" dirty="0">
                    <a:cs typeface="Times New Roman" panose="02020603050405020304" pitchFamily="18" charset="0"/>
                  </a:rPr>
                  <a:t>We are curious about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oMath>
                </a14:m>
                <a:endParaRPr lang="en-US" sz="2400" b="0" dirty="0">
                  <a:cs typeface="Times New Roman" panose="02020603050405020304" pitchFamily="18" charset="0"/>
                </a:endParaRPr>
              </a:p>
              <a:p>
                <a:pPr lvl="1"/>
                <a:r>
                  <a:rPr lang="en-US" sz="2400" dirty="0">
                    <a:cs typeface="Times New Roman" panose="02020603050405020304" pitchFamily="18" charset="0"/>
                  </a:rPr>
                  <a:t>We know that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but there’s another open channel: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oMath>
                </a14:m>
                <a:endParaRPr lang="en-US" sz="2400" dirty="0">
                  <a:cs typeface="Times New Roman" panose="02020603050405020304" pitchFamily="18" charset="0"/>
                </a:endParaRPr>
              </a:p>
              <a:p>
                <a:pPr lvl="1"/>
                <a:r>
                  <a:rPr lang="en-US" sz="2400" dirty="0">
                    <a:cs typeface="Times New Roman" panose="02020603050405020304" pitchFamily="18" charset="0"/>
                  </a:rPr>
                  <a:t>To close this channel, we want to “control for” education </a:t>
                </a:r>
              </a:p>
              <a:p>
                <a:r>
                  <a:rPr lang="en-US" sz="2400" dirty="0">
                    <a:cs typeface="Times New Roman" panose="02020603050405020304" pitchFamily="18" charset="0"/>
                    <a:hlinkClick r:id="rId3"/>
                  </a:rPr>
                  <a:t>Visualizing this with a DAG</a:t>
                </a:r>
                <a:r>
                  <a:rPr lang="en-US" sz="2400" dirty="0">
                    <a:cs typeface="Times New Roman" panose="02020603050405020304" pitchFamily="18" charset="0"/>
                  </a:rPr>
                  <a:t> </a:t>
                </a:r>
              </a:p>
              <a:p>
                <a:r>
                  <a:rPr lang="en-US" sz="2400" dirty="0">
                    <a:cs typeface="Times New Roman" panose="02020603050405020304" pitchFamily="18" charset="0"/>
                  </a:rPr>
                  <a:t>Controlling “partials out” conditional means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𝑌</m:t>
                        </m:r>
                      </m:e>
                      <m:e>
                        <m:r>
                          <a:rPr lang="en-US" sz="2400" b="0" i="1" smtClean="0">
                            <a:latin typeface="Cambria Math" panose="02040503050406030204" pitchFamily="18" charset="0"/>
                            <a:cs typeface="Times New Roman" panose="02020603050405020304" pitchFamily="18" charset="0"/>
                          </a:rPr>
                          <m:t>𝑋</m:t>
                        </m:r>
                      </m:e>
                    </m:d>
                    <m:r>
                      <a:rPr lang="en-US" sz="2400" b="0" i="0"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𝔼</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a:p>
                <a:pPr lvl="1"/>
                <a:r>
                  <a:rPr lang="en-US" sz="2400" b="1" dirty="0">
                    <a:cs typeface="Times New Roman" panose="02020603050405020304" pitchFamily="18" charset="0"/>
                  </a:rPr>
                  <a:t>Frisch-Waugh-Lovell (FWL) Theorem</a:t>
                </a:r>
                <a:r>
                  <a:rPr lang="en-US" sz="2400" dirty="0">
                    <a:cs typeface="Times New Roman" panose="02020603050405020304" pitchFamily="18" charset="0"/>
                  </a:rPr>
                  <a:t> </a:t>
                </a:r>
              </a:p>
              <a:p>
                <a:pPr lvl="1"/>
                <a:r>
                  <a:rPr lang="en-US" sz="2400" dirty="0">
                    <a:cs typeface="Times New Roman" panose="02020603050405020304" pitchFamily="18" charset="0"/>
                  </a:rPr>
                  <a:t>Illustration: </a:t>
                </a:r>
                <a:r>
                  <a:rPr lang="en-US" sz="2400" dirty="0">
                    <a:cs typeface="Times New Roman" panose="02020603050405020304" pitchFamily="18" charset="0"/>
                    <a:hlinkClick r:id="rId4"/>
                  </a:rPr>
                  <a:t>https://tinyurl.com/mrx32397</a:t>
                </a:r>
                <a:r>
                  <a:rPr lang="en-US" sz="2400" dirty="0">
                    <a:cs typeface="Times New Roman" panose="02020603050405020304" pitchFamily="18" charset="0"/>
                  </a:rPr>
                  <a:t>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5"/>
                <a:stretch>
                  <a:fillRect l="-454"/>
                </a:stretch>
              </a:blipFill>
            </p:spPr>
            <p:txBody>
              <a:bodyPr/>
              <a:lstStyle/>
              <a:p>
                <a:r>
                  <a:rPr lang="en-US">
                    <a:noFill/>
                  </a:rPr>
                  <a:t> </a:t>
                </a:r>
              </a:p>
            </p:txBody>
          </p:sp>
        </mc:Fallback>
      </mc:AlternateContent>
    </p:spTree>
    <p:extLst>
      <p:ext uri="{BB962C8B-B14F-4D97-AF65-F5344CB8AC3E}">
        <p14:creationId xmlns:p14="http://schemas.microsoft.com/office/powerpoint/2010/main" val="36954744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Controlling for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US" sz="2200" b="0" dirty="0">
                  <a:solidFill>
                    <a:schemeClr val="tx1"/>
                  </a:solidFill>
                  <a:latin typeface="Open Sans"/>
                  <a:ea typeface="Open Sans" panose="020B0606030504020204" pitchFamily="34" charset="0"/>
                  <a:cs typeface="Open Sans" panose="020B0606030504020204" pitchFamily="34" charset="0"/>
                </a:endParaRPr>
              </a:p>
              <a:p>
                <a:pPr marL="274320" lvl="1" indent="0">
                  <a:buNone/>
                </a:pPr>
                <a:endParaRPr lang="en-CA" sz="2200" dirty="0">
                  <a:solidFill>
                    <a:schemeClr val="tx1"/>
                  </a:solidFill>
                  <a:latin typeface="Open Sans"/>
                  <a:ea typeface="Open Sans" panose="020B0606030504020204" pitchFamily="34" charset="0"/>
                  <a:cs typeface="Open Sans" panose="020B0606030504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B6BD1FF-E838-489D-99ED-DFB0A7D792E3}"/>
              </a:ext>
            </a:extLst>
          </p:cNvPr>
          <p:cNvPicPr>
            <a:picLocks noChangeAspect="1"/>
          </p:cNvPicPr>
          <p:nvPr/>
        </p:nvPicPr>
        <p:blipFill>
          <a:blip r:embed="rId4"/>
          <a:stretch>
            <a:fillRect/>
          </a:stretch>
        </p:blipFill>
        <p:spPr>
          <a:xfrm>
            <a:off x="1611351" y="1034208"/>
            <a:ext cx="8621486" cy="5486400"/>
          </a:xfrm>
          <a:prstGeom prst="rect">
            <a:avLst/>
          </a:prstGeom>
        </p:spPr>
      </p:pic>
      <p:sp>
        <p:nvSpPr>
          <p:cNvPr id="6" name="TextBox 5">
            <a:extLst>
              <a:ext uri="{FF2B5EF4-FFF2-40B4-BE49-F238E27FC236}">
                <a16:creationId xmlns:a16="http://schemas.microsoft.com/office/drawing/2014/main" id="{5B287DF6-98FE-45C1-9145-6BE448C33C6F}"/>
              </a:ext>
            </a:extLst>
          </p:cNvPr>
          <p:cNvSpPr txBox="1"/>
          <p:nvPr/>
        </p:nvSpPr>
        <p:spPr>
          <a:xfrm>
            <a:off x="2743200" y="1034208"/>
            <a:ext cx="6477000" cy="369332"/>
          </a:xfrm>
          <a:prstGeom prst="rect">
            <a:avLst/>
          </a:prstGeom>
          <a:solidFill>
            <a:schemeClr val="bg1"/>
          </a:solidFill>
        </p:spPr>
        <p:txBody>
          <a:bodyPr wrap="square" rtlCol="0">
            <a:spAutoFit/>
          </a:bodyPr>
          <a:lstStyle/>
          <a:p>
            <a:r>
              <a:rPr lang="en-US" b="1" dirty="0">
                <a:solidFill>
                  <a:schemeClr val="accent2">
                    <a:lumMod val="75000"/>
                  </a:schemeClr>
                </a:solidFill>
              </a:rPr>
              <a:t>Hospitalizations and Health Behavior (A1C check)</a:t>
            </a:r>
          </a:p>
        </p:txBody>
      </p:sp>
      <p:sp>
        <p:nvSpPr>
          <p:cNvPr id="7" name="TextBox 6">
            <a:extLst>
              <a:ext uri="{FF2B5EF4-FFF2-40B4-BE49-F238E27FC236}">
                <a16:creationId xmlns:a16="http://schemas.microsoft.com/office/drawing/2014/main" id="{E7FB0273-0E9F-4B97-B383-F3AC6B11D4A9}"/>
              </a:ext>
            </a:extLst>
          </p:cNvPr>
          <p:cNvSpPr txBox="1"/>
          <p:nvPr/>
        </p:nvSpPr>
        <p:spPr>
          <a:xfrm>
            <a:off x="3276600" y="6223252"/>
            <a:ext cx="6477000" cy="369332"/>
          </a:xfrm>
          <a:prstGeom prst="rect">
            <a:avLst/>
          </a:prstGeom>
          <a:solidFill>
            <a:schemeClr val="bg1"/>
          </a:solidFill>
        </p:spPr>
        <p:txBody>
          <a:bodyPr wrap="square" rtlCol="0">
            <a:spAutoFit/>
          </a:bodyPr>
          <a:lstStyle/>
          <a:p>
            <a:pPr algn="ctr"/>
            <a:r>
              <a:rPr lang="en-US" b="1" dirty="0">
                <a:solidFill>
                  <a:schemeClr val="accent2">
                    <a:lumMod val="75000"/>
                  </a:schemeClr>
                </a:solidFill>
              </a:rPr>
              <a:t>Rate of A1C checks per 1,000 diabetics</a:t>
            </a:r>
          </a:p>
        </p:txBody>
      </p:sp>
      <p:sp>
        <p:nvSpPr>
          <p:cNvPr id="8" name="TextBox 7">
            <a:extLst>
              <a:ext uri="{FF2B5EF4-FFF2-40B4-BE49-F238E27FC236}">
                <a16:creationId xmlns:a16="http://schemas.microsoft.com/office/drawing/2014/main" id="{C82A9446-5F5C-4A36-9DAD-1A079BA78D77}"/>
              </a:ext>
            </a:extLst>
          </p:cNvPr>
          <p:cNvSpPr txBox="1"/>
          <p:nvPr/>
        </p:nvSpPr>
        <p:spPr>
          <a:xfrm rot="16200000">
            <a:off x="-765438" y="3737237"/>
            <a:ext cx="4920409" cy="646331"/>
          </a:xfrm>
          <a:prstGeom prst="rect">
            <a:avLst/>
          </a:prstGeom>
          <a:solidFill>
            <a:schemeClr val="bg1"/>
          </a:solidFill>
        </p:spPr>
        <p:txBody>
          <a:bodyPr wrap="square" rtlCol="0">
            <a:spAutoFit/>
          </a:bodyPr>
          <a:lstStyle/>
          <a:p>
            <a:r>
              <a:rPr lang="en-US" b="1" dirty="0">
                <a:solidFill>
                  <a:schemeClr val="accent2">
                    <a:lumMod val="75000"/>
                  </a:schemeClr>
                </a:solidFill>
              </a:rPr>
              <a:t>Total Annual Diabetes Hospitalizations,</a:t>
            </a:r>
          </a:p>
          <a:p>
            <a:pPr algn="ctr"/>
            <a:r>
              <a:rPr lang="en-US" b="1" dirty="0">
                <a:solidFill>
                  <a:schemeClr val="accent2">
                    <a:lumMod val="75000"/>
                  </a:schemeClr>
                </a:solidFill>
              </a:rPr>
              <a:t> Regional Level</a:t>
            </a:r>
          </a:p>
        </p:txBody>
      </p:sp>
    </p:spTree>
    <p:extLst>
      <p:ext uri="{BB962C8B-B14F-4D97-AF65-F5344CB8AC3E}">
        <p14:creationId xmlns:p14="http://schemas.microsoft.com/office/powerpoint/2010/main" val="38351094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Controlling for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US" sz="2200" b="0" dirty="0">
                  <a:solidFill>
                    <a:schemeClr val="tx1"/>
                  </a:solidFill>
                  <a:latin typeface="Open Sans"/>
                  <a:ea typeface="Open Sans" panose="020B0606030504020204" pitchFamily="34" charset="0"/>
                  <a:cs typeface="Open Sans" panose="020B0606030504020204" pitchFamily="34" charset="0"/>
                </a:endParaRPr>
              </a:p>
              <a:p>
                <a:pPr marL="274320" lvl="1" indent="0">
                  <a:buNone/>
                </a:pPr>
                <a:endParaRPr lang="en-CA" sz="2200" dirty="0">
                  <a:solidFill>
                    <a:schemeClr val="tx1"/>
                  </a:solidFill>
                  <a:latin typeface="Open Sans"/>
                  <a:ea typeface="Open Sans" panose="020B0606030504020204" pitchFamily="34" charset="0"/>
                  <a:cs typeface="Open Sans" panose="020B0606030504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B6BD1FF-E838-489D-99ED-DFB0A7D792E3}"/>
              </a:ext>
            </a:extLst>
          </p:cNvPr>
          <p:cNvPicPr>
            <a:picLocks noChangeAspect="1"/>
          </p:cNvPicPr>
          <p:nvPr/>
        </p:nvPicPr>
        <p:blipFill>
          <a:blip r:embed="rId3"/>
          <a:stretch>
            <a:fillRect/>
          </a:stretch>
        </p:blipFill>
        <p:spPr>
          <a:xfrm>
            <a:off x="1611351" y="1034208"/>
            <a:ext cx="8621486" cy="5486400"/>
          </a:xfrm>
          <a:prstGeom prst="rect">
            <a:avLst/>
          </a:prstGeom>
        </p:spPr>
      </p:pic>
      <p:sp>
        <p:nvSpPr>
          <p:cNvPr id="6" name="TextBox 5">
            <a:extLst>
              <a:ext uri="{FF2B5EF4-FFF2-40B4-BE49-F238E27FC236}">
                <a16:creationId xmlns:a16="http://schemas.microsoft.com/office/drawing/2014/main" id="{5B287DF6-98FE-45C1-9145-6BE448C33C6F}"/>
              </a:ext>
            </a:extLst>
          </p:cNvPr>
          <p:cNvSpPr txBox="1"/>
          <p:nvPr/>
        </p:nvSpPr>
        <p:spPr>
          <a:xfrm>
            <a:off x="2743200" y="1034208"/>
            <a:ext cx="6477000" cy="369332"/>
          </a:xfrm>
          <a:prstGeom prst="rect">
            <a:avLst/>
          </a:prstGeom>
          <a:solidFill>
            <a:schemeClr val="bg1"/>
          </a:solidFill>
        </p:spPr>
        <p:txBody>
          <a:bodyPr wrap="square" rtlCol="0">
            <a:spAutoFit/>
          </a:bodyPr>
          <a:lstStyle/>
          <a:p>
            <a:r>
              <a:rPr lang="en-US" b="1" dirty="0">
                <a:solidFill>
                  <a:schemeClr val="accent2">
                    <a:lumMod val="75000"/>
                  </a:schemeClr>
                </a:solidFill>
              </a:rPr>
              <a:t>Hospitalizations and Health Behavior (A1C check)</a:t>
            </a:r>
          </a:p>
        </p:txBody>
      </p:sp>
      <p:sp>
        <p:nvSpPr>
          <p:cNvPr id="7" name="TextBox 6">
            <a:extLst>
              <a:ext uri="{FF2B5EF4-FFF2-40B4-BE49-F238E27FC236}">
                <a16:creationId xmlns:a16="http://schemas.microsoft.com/office/drawing/2014/main" id="{E7FB0273-0E9F-4B97-B383-F3AC6B11D4A9}"/>
              </a:ext>
            </a:extLst>
          </p:cNvPr>
          <p:cNvSpPr txBox="1"/>
          <p:nvPr/>
        </p:nvSpPr>
        <p:spPr>
          <a:xfrm>
            <a:off x="3276600" y="6223252"/>
            <a:ext cx="6477000" cy="369332"/>
          </a:xfrm>
          <a:prstGeom prst="rect">
            <a:avLst/>
          </a:prstGeom>
          <a:solidFill>
            <a:schemeClr val="bg1"/>
          </a:solidFill>
        </p:spPr>
        <p:txBody>
          <a:bodyPr wrap="square" rtlCol="0">
            <a:spAutoFit/>
          </a:bodyPr>
          <a:lstStyle/>
          <a:p>
            <a:pPr algn="ctr"/>
            <a:r>
              <a:rPr lang="en-US" b="1" dirty="0">
                <a:solidFill>
                  <a:schemeClr val="accent2">
                    <a:lumMod val="75000"/>
                  </a:schemeClr>
                </a:solidFill>
              </a:rPr>
              <a:t>Rate of A1C checks per 1,000 diabetics</a:t>
            </a:r>
          </a:p>
        </p:txBody>
      </p:sp>
      <p:sp>
        <p:nvSpPr>
          <p:cNvPr id="8" name="TextBox 7">
            <a:extLst>
              <a:ext uri="{FF2B5EF4-FFF2-40B4-BE49-F238E27FC236}">
                <a16:creationId xmlns:a16="http://schemas.microsoft.com/office/drawing/2014/main" id="{C82A9446-5F5C-4A36-9DAD-1A079BA78D77}"/>
              </a:ext>
            </a:extLst>
          </p:cNvPr>
          <p:cNvSpPr txBox="1"/>
          <p:nvPr/>
        </p:nvSpPr>
        <p:spPr>
          <a:xfrm rot="16200000">
            <a:off x="-765438" y="3737237"/>
            <a:ext cx="4920409" cy="646331"/>
          </a:xfrm>
          <a:prstGeom prst="rect">
            <a:avLst/>
          </a:prstGeom>
          <a:solidFill>
            <a:schemeClr val="bg1"/>
          </a:solidFill>
        </p:spPr>
        <p:txBody>
          <a:bodyPr wrap="square" rtlCol="0">
            <a:spAutoFit/>
          </a:bodyPr>
          <a:lstStyle/>
          <a:p>
            <a:r>
              <a:rPr lang="en-US" b="1" dirty="0">
                <a:solidFill>
                  <a:schemeClr val="accent2">
                    <a:lumMod val="75000"/>
                  </a:schemeClr>
                </a:solidFill>
              </a:rPr>
              <a:t>Total Annual Diabetes Hospitalizations,</a:t>
            </a:r>
          </a:p>
          <a:p>
            <a:pPr algn="ctr"/>
            <a:r>
              <a:rPr lang="en-US" b="1" dirty="0">
                <a:solidFill>
                  <a:schemeClr val="accent2">
                    <a:lumMod val="75000"/>
                  </a:schemeClr>
                </a:solidFill>
              </a:rPr>
              <a:t> Regional Level</a:t>
            </a:r>
          </a:p>
        </p:txBody>
      </p:sp>
      <p:sp>
        <p:nvSpPr>
          <p:cNvPr id="4" name="TextBox 3">
            <a:extLst>
              <a:ext uri="{FF2B5EF4-FFF2-40B4-BE49-F238E27FC236}">
                <a16:creationId xmlns:a16="http://schemas.microsoft.com/office/drawing/2014/main" id="{D4510BB3-5018-48FA-AE48-C197733F731D}"/>
              </a:ext>
            </a:extLst>
          </p:cNvPr>
          <p:cNvSpPr txBox="1"/>
          <p:nvPr/>
        </p:nvSpPr>
        <p:spPr>
          <a:xfrm>
            <a:off x="6705600" y="2057400"/>
            <a:ext cx="4311542" cy="646331"/>
          </a:xfrm>
          <a:prstGeom prst="rect">
            <a:avLst/>
          </a:prstGeom>
          <a:solidFill>
            <a:schemeClr val="accent5">
              <a:lumMod val="40000"/>
              <a:lumOff val="60000"/>
            </a:schemeClr>
          </a:solidFill>
          <a:ln>
            <a:solidFill>
              <a:schemeClr val="accent5">
                <a:lumMod val="75000"/>
              </a:schemeClr>
            </a:solidFill>
          </a:ln>
        </p:spPr>
        <p:txBody>
          <a:bodyPr wrap="square" rtlCol="0">
            <a:spAutoFit/>
          </a:bodyPr>
          <a:lstStyle/>
          <a:p>
            <a:r>
              <a:rPr lang="en-US" b="1" dirty="0">
                <a:solidFill>
                  <a:schemeClr val="accent2">
                    <a:lumMod val="75000"/>
                  </a:schemeClr>
                </a:solidFill>
              </a:rPr>
              <a:t>But what about education? What drives health behaviors? </a:t>
            </a:r>
          </a:p>
        </p:txBody>
      </p:sp>
    </p:spTree>
    <p:extLst>
      <p:ext uri="{BB962C8B-B14F-4D97-AF65-F5344CB8AC3E}">
        <p14:creationId xmlns:p14="http://schemas.microsoft.com/office/powerpoint/2010/main" val="35258363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337392"/>
            <a:ext cx="9764321" cy="624840"/>
          </a:xfrm>
        </p:spPr>
        <p:txBody>
          <a:bodyPr>
            <a:normAutofit fontScale="90000"/>
          </a:bodyPr>
          <a:lstStyle/>
          <a:p>
            <a:r>
              <a:rPr lang="en-US" dirty="0">
                <a:cs typeface="Times New Roman" panose="02020603050405020304" pitchFamily="18" charset="0"/>
              </a:rPr>
              <a:t>Controlling for Variables: A1Cs and Education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US" sz="2200" b="0" dirty="0">
                  <a:solidFill>
                    <a:schemeClr val="tx1"/>
                  </a:solidFill>
                  <a:latin typeface="Open Sans"/>
                  <a:ea typeface="Open Sans" panose="020B0606030504020204" pitchFamily="34" charset="0"/>
                  <a:cs typeface="Open Sans" panose="020B0606030504020204" pitchFamily="34" charset="0"/>
                </a:endParaRPr>
              </a:p>
              <a:p>
                <a:pPr marL="274320" lvl="1" indent="0">
                  <a:buNone/>
                </a:pPr>
                <a:endParaRPr lang="en-CA" sz="2200" dirty="0">
                  <a:solidFill>
                    <a:schemeClr val="tx1"/>
                  </a:solidFill>
                  <a:latin typeface="Open Sans"/>
                  <a:ea typeface="Open Sans" panose="020B0606030504020204" pitchFamily="34" charset="0"/>
                  <a:cs typeface="Open Sans" panose="020B0606030504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5B287DF6-98FE-45C1-9145-6BE448C33C6F}"/>
              </a:ext>
            </a:extLst>
          </p:cNvPr>
          <p:cNvSpPr txBox="1"/>
          <p:nvPr/>
        </p:nvSpPr>
        <p:spPr>
          <a:xfrm>
            <a:off x="2743200" y="1034208"/>
            <a:ext cx="6477000" cy="369332"/>
          </a:xfrm>
          <a:prstGeom prst="rect">
            <a:avLst/>
          </a:prstGeom>
          <a:solidFill>
            <a:schemeClr val="bg1"/>
          </a:solidFill>
        </p:spPr>
        <p:txBody>
          <a:bodyPr wrap="square" rtlCol="0">
            <a:spAutoFit/>
          </a:bodyPr>
          <a:lstStyle/>
          <a:p>
            <a:r>
              <a:rPr lang="en-US" b="1" dirty="0">
                <a:solidFill>
                  <a:schemeClr val="accent2">
                    <a:lumMod val="75000"/>
                  </a:schemeClr>
                </a:solidFill>
              </a:rPr>
              <a:t>Health Behavior (A1C check) and Education</a:t>
            </a:r>
          </a:p>
        </p:txBody>
      </p:sp>
      <p:sp>
        <p:nvSpPr>
          <p:cNvPr id="7" name="TextBox 6">
            <a:extLst>
              <a:ext uri="{FF2B5EF4-FFF2-40B4-BE49-F238E27FC236}">
                <a16:creationId xmlns:a16="http://schemas.microsoft.com/office/drawing/2014/main" id="{E7FB0273-0E9F-4B97-B383-F3AC6B11D4A9}"/>
              </a:ext>
            </a:extLst>
          </p:cNvPr>
          <p:cNvSpPr txBox="1"/>
          <p:nvPr/>
        </p:nvSpPr>
        <p:spPr>
          <a:xfrm>
            <a:off x="3276600" y="6400800"/>
            <a:ext cx="6477000" cy="369332"/>
          </a:xfrm>
          <a:prstGeom prst="rect">
            <a:avLst/>
          </a:prstGeom>
          <a:solidFill>
            <a:schemeClr val="bg1"/>
          </a:solidFill>
        </p:spPr>
        <p:txBody>
          <a:bodyPr wrap="square" rtlCol="0">
            <a:spAutoFit/>
          </a:bodyPr>
          <a:lstStyle/>
          <a:p>
            <a:pPr algn="ctr"/>
            <a:r>
              <a:rPr lang="en-US" b="1" dirty="0">
                <a:solidFill>
                  <a:schemeClr val="accent2">
                    <a:lumMod val="75000"/>
                  </a:schemeClr>
                </a:solidFill>
              </a:rPr>
              <a:t>Average Education in Region</a:t>
            </a:r>
          </a:p>
        </p:txBody>
      </p:sp>
      <p:sp>
        <p:nvSpPr>
          <p:cNvPr id="8" name="TextBox 7">
            <a:extLst>
              <a:ext uri="{FF2B5EF4-FFF2-40B4-BE49-F238E27FC236}">
                <a16:creationId xmlns:a16="http://schemas.microsoft.com/office/drawing/2014/main" id="{C82A9446-5F5C-4A36-9DAD-1A079BA78D77}"/>
              </a:ext>
            </a:extLst>
          </p:cNvPr>
          <p:cNvSpPr txBox="1"/>
          <p:nvPr/>
        </p:nvSpPr>
        <p:spPr>
          <a:xfrm rot="16200000">
            <a:off x="-827738" y="3875736"/>
            <a:ext cx="4920409" cy="369332"/>
          </a:xfrm>
          <a:prstGeom prst="rect">
            <a:avLst/>
          </a:prstGeom>
          <a:solidFill>
            <a:schemeClr val="bg1"/>
          </a:solidFill>
        </p:spPr>
        <p:txBody>
          <a:bodyPr wrap="square" rtlCol="0">
            <a:spAutoFit/>
          </a:bodyPr>
          <a:lstStyle/>
          <a:p>
            <a:pPr algn="ctr"/>
            <a:r>
              <a:rPr lang="en-US" b="1" dirty="0">
                <a:solidFill>
                  <a:schemeClr val="accent2">
                    <a:lumMod val="75000"/>
                  </a:schemeClr>
                </a:solidFill>
              </a:rPr>
              <a:t>Rate of A1C Checks per 1,000 Diabetics</a:t>
            </a:r>
          </a:p>
        </p:txBody>
      </p:sp>
      <p:pic>
        <p:nvPicPr>
          <p:cNvPr id="10" name="Picture 9">
            <a:extLst>
              <a:ext uri="{FF2B5EF4-FFF2-40B4-BE49-F238E27FC236}">
                <a16:creationId xmlns:a16="http://schemas.microsoft.com/office/drawing/2014/main" id="{44ABDB4F-CCF6-4029-BCB8-EDDB737F6B08}"/>
              </a:ext>
            </a:extLst>
          </p:cNvPr>
          <p:cNvPicPr>
            <a:picLocks noChangeAspect="1"/>
          </p:cNvPicPr>
          <p:nvPr/>
        </p:nvPicPr>
        <p:blipFill>
          <a:blip r:embed="rId4"/>
          <a:stretch>
            <a:fillRect/>
          </a:stretch>
        </p:blipFill>
        <p:spPr>
          <a:xfrm flipH="1">
            <a:off x="2193982" y="1475516"/>
            <a:ext cx="7967628" cy="4572000"/>
          </a:xfrm>
          <a:prstGeom prst="rect">
            <a:avLst/>
          </a:prstGeom>
        </p:spPr>
      </p:pic>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p:pic>
        <p:nvPicPr>
          <p:cNvPr id="13" name="Picture 12">
            <a:extLst>
              <a:ext uri="{FF2B5EF4-FFF2-40B4-BE49-F238E27FC236}">
                <a16:creationId xmlns:a16="http://schemas.microsoft.com/office/drawing/2014/main" id="{EB845436-30D8-44CD-9D74-CEFE19F4CAA6}"/>
              </a:ext>
            </a:extLst>
          </p:cNvPr>
          <p:cNvPicPr>
            <a:picLocks noChangeAspect="1"/>
          </p:cNvPicPr>
          <p:nvPr/>
        </p:nvPicPr>
        <p:blipFill>
          <a:blip r:embed="rId5"/>
          <a:stretch>
            <a:fillRect/>
          </a:stretch>
        </p:blipFill>
        <p:spPr>
          <a:xfrm>
            <a:off x="2409497" y="6016174"/>
            <a:ext cx="7964424" cy="384029"/>
          </a:xfrm>
          <a:prstGeom prst="rect">
            <a:avLst/>
          </a:prstGeom>
        </p:spPr>
      </p:pic>
      <p:pic>
        <p:nvPicPr>
          <p:cNvPr id="15" name="Picture 14">
            <a:extLst>
              <a:ext uri="{FF2B5EF4-FFF2-40B4-BE49-F238E27FC236}">
                <a16:creationId xmlns:a16="http://schemas.microsoft.com/office/drawing/2014/main" id="{ABC3D2ED-38BB-4DED-BA9E-8975EF025D9B}"/>
              </a:ext>
            </a:extLst>
          </p:cNvPr>
          <p:cNvPicPr>
            <a:picLocks noChangeAspect="1"/>
          </p:cNvPicPr>
          <p:nvPr/>
        </p:nvPicPr>
        <p:blipFill>
          <a:blip r:embed="rId6"/>
          <a:stretch>
            <a:fillRect/>
          </a:stretch>
        </p:blipFill>
        <p:spPr>
          <a:xfrm>
            <a:off x="1807753" y="1778739"/>
            <a:ext cx="555735" cy="4297680"/>
          </a:xfrm>
          <a:prstGeom prst="rect">
            <a:avLst/>
          </a:prstGeom>
        </p:spPr>
      </p:pic>
    </p:spTree>
    <p:extLst>
      <p:ext uri="{BB962C8B-B14F-4D97-AF65-F5344CB8AC3E}">
        <p14:creationId xmlns:p14="http://schemas.microsoft.com/office/powerpoint/2010/main" val="33803933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015390" cy="624840"/>
          </a:xfrm>
        </p:spPr>
        <p:txBody>
          <a:bodyPr>
            <a:normAutofit fontScale="90000"/>
          </a:bodyPr>
          <a:lstStyle/>
          <a:p>
            <a:r>
              <a:rPr lang="en-US" dirty="0">
                <a:cs typeface="Times New Roman" panose="02020603050405020304" pitchFamily="18" charset="0"/>
              </a:rPr>
              <a:t>Controlling for Variables: A1Cs and Education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US" sz="2200" b="0" dirty="0">
                  <a:solidFill>
                    <a:schemeClr val="tx1"/>
                  </a:solidFill>
                  <a:latin typeface="Open Sans"/>
                  <a:ea typeface="Open Sans" panose="020B0606030504020204" pitchFamily="34" charset="0"/>
                  <a:cs typeface="Open Sans" panose="020B0606030504020204" pitchFamily="34" charset="0"/>
                </a:endParaRPr>
              </a:p>
              <a:p>
                <a:pPr marL="274320" lvl="1" indent="0">
                  <a:buNone/>
                </a:pPr>
                <a:endParaRPr lang="en-CA" sz="2200" dirty="0">
                  <a:solidFill>
                    <a:schemeClr val="tx1"/>
                  </a:solidFill>
                  <a:latin typeface="Open Sans"/>
                  <a:ea typeface="Open Sans" panose="020B0606030504020204" pitchFamily="34" charset="0"/>
                  <a:cs typeface="Open Sans" panose="020B0606030504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5B287DF6-98FE-45C1-9145-6BE448C33C6F}"/>
              </a:ext>
            </a:extLst>
          </p:cNvPr>
          <p:cNvSpPr txBox="1"/>
          <p:nvPr/>
        </p:nvSpPr>
        <p:spPr>
          <a:xfrm>
            <a:off x="2743200" y="1034208"/>
            <a:ext cx="6477000" cy="369332"/>
          </a:xfrm>
          <a:prstGeom prst="rect">
            <a:avLst/>
          </a:prstGeom>
          <a:solidFill>
            <a:schemeClr val="bg1"/>
          </a:solidFill>
        </p:spPr>
        <p:txBody>
          <a:bodyPr wrap="square" rtlCol="0">
            <a:spAutoFit/>
          </a:bodyPr>
          <a:lstStyle/>
          <a:p>
            <a:r>
              <a:rPr lang="en-US" b="1" dirty="0">
                <a:solidFill>
                  <a:schemeClr val="accent2">
                    <a:lumMod val="75000"/>
                  </a:schemeClr>
                </a:solidFill>
              </a:rPr>
              <a:t>Health Behavior (A1C check) and Education</a:t>
            </a:r>
          </a:p>
        </p:txBody>
      </p:sp>
      <p:sp>
        <p:nvSpPr>
          <p:cNvPr id="7" name="TextBox 6">
            <a:extLst>
              <a:ext uri="{FF2B5EF4-FFF2-40B4-BE49-F238E27FC236}">
                <a16:creationId xmlns:a16="http://schemas.microsoft.com/office/drawing/2014/main" id="{E7FB0273-0E9F-4B97-B383-F3AC6B11D4A9}"/>
              </a:ext>
            </a:extLst>
          </p:cNvPr>
          <p:cNvSpPr txBox="1"/>
          <p:nvPr/>
        </p:nvSpPr>
        <p:spPr>
          <a:xfrm>
            <a:off x="3276600" y="6400800"/>
            <a:ext cx="6477000" cy="369332"/>
          </a:xfrm>
          <a:prstGeom prst="rect">
            <a:avLst/>
          </a:prstGeom>
          <a:solidFill>
            <a:schemeClr val="bg1"/>
          </a:solidFill>
        </p:spPr>
        <p:txBody>
          <a:bodyPr wrap="square" rtlCol="0">
            <a:spAutoFit/>
          </a:bodyPr>
          <a:lstStyle/>
          <a:p>
            <a:pPr algn="ctr"/>
            <a:r>
              <a:rPr lang="en-US" b="1" dirty="0">
                <a:solidFill>
                  <a:schemeClr val="accent2">
                    <a:lumMod val="75000"/>
                  </a:schemeClr>
                </a:solidFill>
              </a:rPr>
              <a:t>Average Education in Region</a:t>
            </a:r>
          </a:p>
        </p:txBody>
      </p:sp>
      <p:sp>
        <p:nvSpPr>
          <p:cNvPr id="8" name="TextBox 7">
            <a:extLst>
              <a:ext uri="{FF2B5EF4-FFF2-40B4-BE49-F238E27FC236}">
                <a16:creationId xmlns:a16="http://schemas.microsoft.com/office/drawing/2014/main" id="{C82A9446-5F5C-4A36-9DAD-1A079BA78D77}"/>
              </a:ext>
            </a:extLst>
          </p:cNvPr>
          <p:cNvSpPr txBox="1"/>
          <p:nvPr/>
        </p:nvSpPr>
        <p:spPr>
          <a:xfrm rot="16200000">
            <a:off x="-827738" y="3875736"/>
            <a:ext cx="4920409" cy="369332"/>
          </a:xfrm>
          <a:prstGeom prst="rect">
            <a:avLst/>
          </a:prstGeom>
          <a:solidFill>
            <a:schemeClr val="bg1"/>
          </a:solidFill>
        </p:spPr>
        <p:txBody>
          <a:bodyPr wrap="square" rtlCol="0">
            <a:spAutoFit/>
          </a:bodyPr>
          <a:lstStyle/>
          <a:p>
            <a:pPr algn="ctr"/>
            <a:r>
              <a:rPr lang="en-US" b="1" dirty="0">
                <a:solidFill>
                  <a:schemeClr val="accent2">
                    <a:lumMod val="75000"/>
                  </a:schemeClr>
                </a:solidFill>
              </a:rPr>
              <a:t>Rate of A1C Checks per 1,000 Diabetics</a:t>
            </a:r>
          </a:p>
        </p:txBody>
      </p:sp>
      <p:pic>
        <p:nvPicPr>
          <p:cNvPr id="10" name="Picture 9">
            <a:extLst>
              <a:ext uri="{FF2B5EF4-FFF2-40B4-BE49-F238E27FC236}">
                <a16:creationId xmlns:a16="http://schemas.microsoft.com/office/drawing/2014/main" id="{44ABDB4F-CCF6-4029-BCB8-EDDB737F6B08}"/>
              </a:ext>
            </a:extLst>
          </p:cNvPr>
          <p:cNvPicPr>
            <a:picLocks noChangeAspect="1"/>
          </p:cNvPicPr>
          <p:nvPr/>
        </p:nvPicPr>
        <p:blipFill>
          <a:blip r:embed="rId4"/>
          <a:stretch>
            <a:fillRect/>
          </a:stretch>
        </p:blipFill>
        <p:spPr>
          <a:xfrm flipH="1">
            <a:off x="2193982" y="1475516"/>
            <a:ext cx="7967628" cy="4572000"/>
          </a:xfrm>
          <a:prstGeom prst="rect">
            <a:avLst/>
          </a:prstGeom>
        </p:spPr>
      </p:pic>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p:pic>
        <p:nvPicPr>
          <p:cNvPr id="13" name="Picture 12">
            <a:extLst>
              <a:ext uri="{FF2B5EF4-FFF2-40B4-BE49-F238E27FC236}">
                <a16:creationId xmlns:a16="http://schemas.microsoft.com/office/drawing/2014/main" id="{EB845436-30D8-44CD-9D74-CEFE19F4CAA6}"/>
              </a:ext>
            </a:extLst>
          </p:cNvPr>
          <p:cNvPicPr>
            <a:picLocks noChangeAspect="1"/>
          </p:cNvPicPr>
          <p:nvPr/>
        </p:nvPicPr>
        <p:blipFill>
          <a:blip r:embed="rId5"/>
          <a:stretch>
            <a:fillRect/>
          </a:stretch>
        </p:blipFill>
        <p:spPr>
          <a:xfrm>
            <a:off x="2409497" y="6016174"/>
            <a:ext cx="7964424" cy="384029"/>
          </a:xfrm>
          <a:prstGeom prst="rect">
            <a:avLst/>
          </a:prstGeom>
        </p:spPr>
      </p:pic>
      <p:pic>
        <p:nvPicPr>
          <p:cNvPr id="15" name="Picture 14">
            <a:extLst>
              <a:ext uri="{FF2B5EF4-FFF2-40B4-BE49-F238E27FC236}">
                <a16:creationId xmlns:a16="http://schemas.microsoft.com/office/drawing/2014/main" id="{ABC3D2ED-38BB-4DED-BA9E-8975EF025D9B}"/>
              </a:ext>
            </a:extLst>
          </p:cNvPr>
          <p:cNvPicPr>
            <a:picLocks noChangeAspect="1"/>
          </p:cNvPicPr>
          <p:nvPr/>
        </p:nvPicPr>
        <p:blipFill>
          <a:blip r:embed="rId6"/>
          <a:stretch>
            <a:fillRect/>
          </a:stretch>
        </p:blipFill>
        <p:spPr>
          <a:xfrm>
            <a:off x="1807753" y="1778739"/>
            <a:ext cx="555735" cy="4297680"/>
          </a:xfrm>
          <a:prstGeom prst="rect">
            <a:avLst/>
          </a:prstGeom>
        </p:spPr>
      </p:pic>
      <p:sp>
        <p:nvSpPr>
          <p:cNvPr id="12" name="TextBox 11">
            <a:extLst>
              <a:ext uri="{FF2B5EF4-FFF2-40B4-BE49-F238E27FC236}">
                <a16:creationId xmlns:a16="http://schemas.microsoft.com/office/drawing/2014/main" id="{AE46107C-46C9-4203-B688-EC700899D734}"/>
              </a:ext>
            </a:extLst>
          </p:cNvPr>
          <p:cNvSpPr txBox="1"/>
          <p:nvPr/>
        </p:nvSpPr>
        <p:spPr>
          <a:xfrm>
            <a:off x="8120251" y="3761516"/>
            <a:ext cx="3016142" cy="1200329"/>
          </a:xfrm>
          <a:prstGeom prst="rect">
            <a:avLst/>
          </a:prstGeom>
          <a:solidFill>
            <a:schemeClr val="accent5">
              <a:lumMod val="40000"/>
              <a:lumOff val="60000"/>
            </a:schemeClr>
          </a:solidFill>
          <a:ln>
            <a:solidFill>
              <a:schemeClr val="accent5">
                <a:lumMod val="75000"/>
              </a:schemeClr>
            </a:solidFill>
          </a:ln>
        </p:spPr>
        <p:txBody>
          <a:bodyPr wrap="square" rtlCol="0">
            <a:spAutoFit/>
          </a:bodyPr>
          <a:lstStyle/>
          <a:p>
            <a:r>
              <a:rPr lang="en-US" b="1" dirty="0">
                <a:solidFill>
                  <a:schemeClr val="accent2">
                    <a:lumMod val="75000"/>
                  </a:schemeClr>
                </a:solidFill>
              </a:rPr>
              <a:t>Controlling for education removes this linear trend, leaving only the residuals</a:t>
            </a:r>
          </a:p>
        </p:txBody>
      </p:sp>
    </p:spTree>
    <p:extLst>
      <p:ext uri="{BB962C8B-B14F-4D97-AF65-F5344CB8AC3E}">
        <p14:creationId xmlns:p14="http://schemas.microsoft.com/office/powerpoint/2010/main" val="673024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59A64B-5C9A-4A9B-BA45-ADECED2E51D9}"/>
              </a:ext>
            </a:extLst>
          </p:cNvPr>
          <p:cNvSpPr>
            <a:spLocks noGrp="1"/>
          </p:cNvSpPr>
          <p:nvPr>
            <p:ph type="ctrTitle"/>
          </p:nvPr>
        </p:nvSpPr>
        <p:spPr/>
        <p:txBody>
          <a:bodyPr/>
          <a:lstStyle/>
          <a:p>
            <a:r>
              <a:rPr lang="en-US" dirty="0"/>
              <a:t>Regression</a:t>
            </a:r>
          </a:p>
        </p:txBody>
      </p:sp>
      <p:sp>
        <p:nvSpPr>
          <p:cNvPr id="5" name="Subtitle 4">
            <a:extLst>
              <a:ext uri="{FF2B5EF4-FFF2-40B4-BE49-F238E27FC236}">
                <a16:creationId xmlns:a16="http://schemas.microsoft.com/office/drawing/2014/main" id="{D52D9252-3DD8-4D35-8070-32332FBE25E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575259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err="1">
                <a:cs typeface="Times New Roman" panose="02020603050405020304" pitchFamily="18" charset="0"/>
              </a:rPr>
              <a:t>Partialling</a:t>
            </a:r>
            <a:r>
              <a:rPr lang="en-US" dirty="0">
                <a:cs typeface="Times New Roman" panose="02020603050405020304" pitchFamily="18" charset="0"/>
              </a:rPr>
              <a:t> out Education</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p:pic>
        <p:nvPicPr>
          <p:cNvPr id="1026" name="Picture 2" descr="fwl">
            <a:extLst>
              <a:ext uri="{FF2B5EF4-FFF2-40B4-BE49-F238E27FC236}">
                <a16:creationId xmlns:a16="http://schemas.microsoft.com/office/drawing/2014/main" id="{449F3BA6-2B62-48F7-A615-30F8E4973A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005305"/>
            <a:ext cx="91440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59698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FWL: Residual </a:t>
                </a:r>
                <a14:m>
                  <m:oMath xmlns:m="http://schemas.openxmlformats.org/officeDocument/2006/math">
                    <m:r>
                      <a:rPr lang="en-US" b="0" i="1" smtClean="0">
                        <a:latin typeface="Cambria Math" panose="02040503050406030204" pitchFamily="18" charset="0"/>
                        <a:cs typeface="Times New Roman" panose="02020603050405020304" pitchFamily="18" charset="0"/>
                      </a:rPr>
                      <m:t>𝑌𝑠</m:t>
                    </m:r>
                  </m:oMath>
                </a14:m>
                <a:r>
                  <a:rPr lang="en-US" dirty="0">
                    <a:cs typeface="Times New Roman" panose="02020603050405020304" pitchFamily="18" charset="0"/>
                  </a:rPr>
                  <a:t> on Residual </a:t>
                </a:r>
                <a14:m>
                  <m:oMath xmlns:m="http://schemas.openxmlformats.org/officeDocument/2006/math">
                    <m:r>
                      <a:rPr lang="en-US" b="0" i="1" smtClean="0">
                        <a:latin typeface="Cambria Math" panose="02040503050406030204" pitchFamily="18" charset="0"/>
                        <a:cs typeface="Times New Roman" panose="02020603050405020304" pitchFamily="18" charset="0"/>
                      </a:rPr>
                      <m:t>𝐷𝑠</m:t>
                    </m:r>
                  </m:oMath>
                </a14:m>
                <a:endParaRPr lang="en-US" dirty="0">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09600" y="337392"/>
                <a:ext cx="7269480" cy="624840"/>
              </a:xfrm>
              <a:blipFill>
                <a:blip r:embed="rId3"/>
                <a:stretch>
                  <a:fillRect l="-2934" t="-29126" b="-4174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B2FA67-7FB9-4522-8856-77EC1EBC7712}"/>
                  </a:ext>
                </a:extLst>
              </p:cNvPr>
              <p:cNvSpPr txBox="1"/>
              <p:nvPr/>
            </p:nvSpPr>
            <p:spPr>
              <a:xfrm>
                <a:off x="762000" y="962232"/>
                <a:ext cx="9677400" cy="1754326"/>
              </a:xfrm>
              <a:prstGeom prst="rect">
                <a:avLst/>
              </a:prstGeom>
              <a:noFill/>
            </p:spPr>
            <p:txBody>
              <a:bodyPr wrap="square" rtlCol="0">
                <a:spAutoFit/>
              </a:bodyPr>
              <a:lstStyle/>
              <a:p>
                <a:r>
                  <a:rPr lang="en-US" dirty="0"/>
                  <a:t>Hence, FWL eliminates </a:t>
                </a:r>
                <a14:m>
                  <m:oMath xmlns:m="http://schemas.openxmlformats.org/officeDocument/2006/math">
                    <m:r>
                      <a:rPr lang="en-US" b="0" i="1" smtClean="0">
                        <a:latin typeface="Cambria Math" panose="02040503050406030204" pitchFamily="18" charset="0"/>
                      </a:rPr>
                      <m:t>𝔼</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𝐷</m:t>
                        </m:r>
                      </m:e>
                      <m:e>
                        <m:r>
                          <a:rPr lang="en-US" b="0" i="1" smtClean="0">
                            <a:latin typeface="Cambria Math" panose="02040503050406030204" pitchFamily="18" charset="0"/>
                          </a:rPr>
                          <m:t>𝑋</m:t>
                        </m:r>
                      </m:e>
                    </m:d>
                  </m:oMath>
                </a14:m>
                <a:r>
                  <a:rPr lang="en-US" dirty="0"/>
                  <a:t> and </a:t>
                </a:r>
                <a14:m>
                  <m:oMath xmlns:m="http://schemas.openxmlformats.org/officeDocument/2006/math">
                    <m:r>
                      <a:rPr lang="en-US" b="0" i="1" smtClean="0">
                        <a:latin typeface="Cambria Math" panose="02040503050406030204" pitchFamily="18" charset="0"/>
                      </a:rPr>
                      <m:t>𝔼</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𝑋</m:t>
                    </m:r>
                  </m:oMath>
                </a14:m>
                <a:r>
                  <a:rPr lang="en-US" dirty="0"/>
                  <a:t>] in order to isolate </a:t>
                </a:r>
                <a14:m>
                  <m:oMath xmlns:m="http://schemas.openxmlformats.org/officeDocument/2006/math">
                    <m:r>
                      <a:rPr lang="en-US" b="0" i="1" smtClean="0">
                        <a:latin typeface="Cambria Math" panose="02040503050406030204" pitchFamily="18" charset="0"/>
                      </a:rPr>
                      <m:t>𝔼</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oMath>
                </a14:m>
                <a:r>
                  <a:rPr lang="en-US" dirty="0"/>
                  <a:t> when </a:t>
                </a:r>
                <a14:m>
                  <m:oMath xmlns:m="http://schemas.openxmlformats.org/officeDocument/2006/math">
                    <m:r>
                      <a:rPr lang="en-US" b="0" i="1" smtClean="0">
                        <a:latin typeface="Cambria Math" panose="02040503050406030204" pitchFamily="18" charset="0"/>
                      </a:rPr>
                      <m:t>𝑋</m:t>
                    </m:r>
                  </m:oMath>
                </a14:m>
                <a:r>
                  <a:rPr lang="en-US" dirty="0"/>
                  <a:t> is known:</a:t>
                </a:r>
              </a:p>
              <a:p>
                <a:pPr marL="342900" indent="-342900">
                  <a:buFont typeface="+mj-lt"/>
                  <a:buAutoNum type="arabicPeriod"/>
                </a:pPr>
                <a:r>
                  <a:rPr lang="en-US" dirty="0"/>
                  <a:t>Obtain </a:t>
                </a:r>
                <a14:m>
                  <m:oMath xmlns:m="http://schemas.openxmlformats.org/officeDocument/2006/math">
                    <m:r>
                      <a:rPr lang="en-US" b="0" i="1" smtClean="0">
                        <a:latin typeface="Cambria Math" panose="02040503050406030204" pitchFamily="18" charset="0"/>
                      </a:rPr>
                      <m:t>𝔼</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e>
                        <m:r>
                          <a:rPr lang="en-US" b="0" i="1" smtClean="0">
                            <a:latin typeface="Cambria Math" panose="02040503050406030204" pitchFamily="18" charset="0"/>
                          </a:rPr>
                          <m:t>𝑋</m:t>
                        </m:r>
                      </m:e>
                    </m:d>
                  </m:oMath>
                </a14:m>
                <a:endParaRPr lang="en-US" b="0" dirty="0"/>
              </a:p>
              <a:p>
                <a:pPr marL="342900" indent="-342900">
                  <a:buFont typeface="+mj-lt"/>
                  <a:buAutoNum type="arabicPeriod"/>
                </a:pPr>
                <a:r>
                  <a:rPr lang="en-US" dirty="0"/>
                  <a:t>Subtract (1) out from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 </m:t>
                    </m:r>
                  </m:oMath>
                </a14:m>
                <a:r>
                  <a:rPr lang="en-US" dirty="0"/>
                  <a:t>in order to get residuals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𝑅</m:t>
                        </m:r>
                      </m:sup>
                    </m:sSup>
                  </m:oMath>
                </a14:m>
                <a:endParaRPr lang="en-US" dirty="0"/>
              </a:p>
              <a:p>
                <a:pPr marL="342900" indent="-342900">
                  <a:buFont typeface="+mj-lt"/>
                  <a:buAutoNum type="arabicPeriod"/>
                </a:pPr>
                <a:r>
                  <a:rPr lang="en-US" dirty="0"/>
                  <a:t>Obtain </a:t>
                </a:r>
                <a14:m>
                  <m:oMath xmlns:m="http://schemas.openxmlformats.org/officeDocument/2006/math">
                    <m:r>
                      <a:rPr lang="en-US" b="0" i="1" smtClean="0">
                        <a:latin typeface="Cambria Math" panose="02040503050406030204" pitchFamily="18" charset="0"/>
                      </a:rPr>
                      <m:t>𝔼</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oMath>
                </a14:m>
                <a:endParaRPr lang="en-US" dirty="0"/>
              </a:p>
              <a:p>
                <a:pPr marL="342900" indent="-342900">
                  <a:buFont typeface="+mj-lt"/>
                  <a:buAutoNum type="arabicPeriod"/>
                </a:pPr>
                <a:r>
                  <a:rPr lang="en-US" dirty="0"/>
                  <a:t>Subtract (3) out from </a:t>
                </a:r>
                <a14:m>
                  <m:oMath xmlns:m="http://schemas.openxmlformats.org/officeDocument/2006/math">
                    <m:r>
                      <a:rPr lang="en-US" b="0" i="1" smtClean="0">
                        <a:latin typeface="Cambria Math" panose="02040503050406030204" pitchFamily="18" charset="0"/>
                      </a:rPr>
                      <m:t>𝐷</m:t>
                    </m:r>
                  </m:oMath>
                </a14:m>
                <a:r>
                  <a:rPr lang="en-US" dirty="0"/>
                  <a:t> in order to get residuals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𝐷</m:t>
                        </m:r>
                      </m:e>
                      <m:sup>
                        <m:r>
                          <a:rPr lang="en-US" b="0" i="1" smtClean="0">
                            <a:latin typeface="Cambria Math" panose="02040503050406030204" pitchFamily="18" charset="0"/>
                          </a:rPr>
                          <m:t>𝑅</m:t>
                        </m:r>
                      </m:sup>
                    </m:sSup>
                  </m:oMath>
                </a14:m>
                <a:endParaRPr lang="en-US" b="0" dirty="0"/>
              </a:p>
              <a:p>
                <a:pPr marL="342900" indent="-342900">
                  <a:buFont typeface="+mj-lt"/>
                  <a:buAutoNum type="arabicPeriod"/>
                </a:pPr>
                <a:r>
                  <a:rPr lang="en-US" dirty="0"/>
                  <a:t>Describe the relationship between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𝑅</m:t>
                        </m:r>
                      </m:sup>
                    </m:sSup>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𝐷</m:t>
                        </m:r>
                      </m:e>
                      <m:sup>
                        <m:r>
                          <a:rPr lang="en-US" b="0" i="1" smtClean="0">
                            <a:latin typeface="Cambria Math" panose="02040503050406030204" pitchFamily="18" charset="0"/>
                          </a:rPr>
                          <m:t>𝑅</m:t>
                        </m:r>
                      </m:sup>
                    </m:sSup>
                  </m:oMath>
                </a14:m>
                <a:endParaRPr lang="en-US" dirty="0"/>
              </a:p>
            </p:txBody>
          </p:sp>
        </mc:Choice>
        <mc:Fallback xmlns="">
          <p:sp>
            <p:nvSpPr>
              <p:cNvPr id="3" name="TextBox 2">
                <a:extLst>
                  <a:ext uri="{FF2B5EF4-FFF2-40B4-BE49-F238E27FC236}">
                    <a16:creationId xmlns:a16="http://schemas.microsoft.com/office/drawing/2014/main" id="{DCB2FA67-7FB9-4522-8856-77EC1EBC7712}"/>
                  </a:ext>
                </a:extLst>
              </p:cNvPr>
              <p:cNvSpPr txBox="1">
                <a:spLocks noRot="1" noChangeAspect="1" noMove="1" noResize="1" noEditPoints="1" noAdjustHandles="1" noChangeArrowheads="1" noChangeShapeType="1" noTextEdit="1"/>
              </p:cNvSpPr>
              <p:nvPr/>
            </p:nvSpPr>
            <p:spPr>
              <a:xfrm>
                <a:off x="762000" y="962232"/>
                <a:ext cx="9677400" cy="1754326"/>
              </a:xfrm>
              <a:prstGeom prst="rect">
                <a:avLst/>
              </a:prstGeom>
              <a:blipFill>
                <a:blip r:embed="rId4"/>
                <a:stretch>
                  <a:fillRect l="-504" t="-2083" b="-4514"/>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98626ABB-B984-4E1B-9876-5C34D2D5765B}"/>
              </a:ext>
            </a:extLst>
          </p:cNvPr>
          <p:cNvGrpSpPr>
            <a:grpSpLocks noChangeAspect="1"/>
          </p:cNvGrpSpPr>
          <p:nvPr/>
        </p:nvGrpSpPr>
        <p:grpSpPr>
          <a:xfrm>
            <a:off x="2283372" y="2716558"/>
            <a:ext cx="7069132" cy="3783899"/>
            <a:chOff x="1663322" y="1034208"/>
            <a:chExt cx="9437103" cy="5750310"/>
          </a:xfrm>
        </p:grpSpPr>
        <p:pic>
          <p:nvPicPr>
            <p:cNvPr id="5" name="Picture 4">
              <a:extLst>
                <a:ext uri="{FF2B5EF4-FFF2-40B4-BE49-F238E27FC236}">
                  <a16:creationId xmlns:a16="http://schemas.microsoft.com/office/drawing/2014/main" id="{1465B1A2-3F10-481D-A802-95B6A4DCA5E1}"/>
                </a:ext>
              </a:extLst>
            </p:cNvPr>
            <p:cNvPicPr>
              <a:picLocks noChangeAspect="1"/>
            </p:cNvPicPr>
            <p:nvPr/>
          </p:nvPicPr>
          <p:blipFill>
            <a:blip r:embed="rId5"/>
            <a:stretch>
              <a:fillRect/>
            </a:stretch>
          </p:blipFill>
          <p:spPr>
            <a:xfrm>
              <a:off x="2171945" y="1226757"/>
              <a:ext cx="8419855" cy="5029200"/>
            </a:xfrm>
            <a:prstGeom prst="rect">
              <a:avLst/>
            </a:prstGeom>
          </p:spPr>
        </p:pic>
        <p:sp>
          <p:nvSpPr>
            <p:cNvPr id="7" name="TextBox 6">
              <a:extLst>
                <a:ext uri="{FF2B5EF4-FFF2-40B4-BE49-F238E27FC236}">
                  <a16:creationId xmlns:a16="http://schemas.microsoft.com/office/drawing/2014/main" id="{3953C8E9-3BA1-47FD-96E2-43B23F5BBAD6}"/>
                </a:ext>
              </a:extLst>
            </p:cNvPr>
            <p:cNvSpPr txBox="1"/>
            <p:nvPr/>
          </p:nvSpPr>
          <p:spPr>
            <a:xfrm>
              <a:off x="2743200" y="1034208"/>
              <a:ext cx="8357225" cy="561266"/>
            </a:xfrm>
            <a:prstGeom prst="rect">
              <a:avLst/>
            </a:prstGeom>
            <a:solidFill>
              <a:schemeClr val="bg1"/>
            </a:solidFill>
          </p:spPr>
          <p:txBody>
            <a:bodyPr wrap="square" rtlCol="0">
              <a:spAutoFit/>
            </a:bodyPr>
            <a:lstStyle/>
            <a:p>
              <a:r>
                <a:rPr lang="en-US" b="1" dirty="0">
                  <a:solidFill>
                    <a:schemeClr val="accent2">
                      <a:lumMod val="75000"/>
                    </a:schemeClr>
                  </a:solidFill>
                </a:rPr>
                <a:t>Hospitalizations and Health Behavior (A1C check)</a:t>
              </a:r>
            </a:p>
          </p:txBody>
        </p:sp>
        <p:sp>
          <p:nvSpPr>
            <p:cNvPr id="8" name="TextBox 7">
              <a:extLst>
                <a:ext uri="{FF2B5EF4-FFF2-40B4-BE49-F238E27FC236}">
                  <a16:creationId xmlns:a16="http://schemas.microsoft.com/office/drawing/2014/main" id="{281D9DF4-A927-47BF-A9F6-9AABA41CA903}"/>
                </a:ext>
              </a:extLst>
            </p:cNvPr>
            <p:cNvSpPr txBox="1"/>
            <p:nvPr/>
          </p:nvSpPr>
          <p:spPr>
            <a:xfrm>
              <a:off x="3276600" y="6223252"/>
              <a:ext cx="6477000" cy="561266"/>
            </a:xfrm>
            <a:prstGeom prst="rect">
              <a:avLst/>
            </a:prstGeom>
            <a:solidFill>
              <a:schemeClr val="bg1"/>
            </a:solidFill>
          </p:spPr>
          <p:txBody>
            <a:bodyPr wrap="square" rtlCol="0">
              <a:spAutoFit/>
            </a:bodyPr>
            <a:lstStyle/>
            <a:p>
              <a:pPr algn="ctr"/>
              <a:r>
                <a:rPr lang="en-US" b="1" dirty="0">
                  <a:solidFill>
                    <a:schemeClr val="accent2">
                      <a:lumMod val="75000"/>
                    </a:schemeClr>
                  </a:solidFill>
                </a:rPr>
                <a:t>Residual Rate of A1C checks</a:t>
              </a:r>
            </a:p>
          </p:txBody>
        </p:sp>
        <p:sp>
          <p:nvSpPr>
            <p:cNvPr id="9" name="TextBox 8">
              <a:extLst>
                <a:ext uri="{FF2B5EF4-FFF2-40B4-BE49-F238E27FC236}">
                  <a16:creationId xmlns:a16="http://schemas.microsoft.com/office/drawing/2014/main" id="{956A412F-141D-4736-BC57-25DE95FD264D}"/>
                </a:ext>
              </a:extLst>
            </p:cNvPr>
            <p:cNvSpPr txBox="1"/>
            <p:nvPr/>
          </p:nvSpPr>
          <p:spPr>
            <a:xfrm rot="16200000">
              <a:off x="-723381" y="3564103"/>
              <a:ext cx="5266453" cy="493048"/>
            </a:xfrm>
            <a:prstGeom prst="rect">
              <a:avLst/>
            </a:prstGeom>
            <a:solidFill>
              <a:schemeClr val="bg1"/>
            </a:solidFill>
          </p:spPr>
          <p:txBody>
            <a:bodyPr wrap="square" rtlCol="0">
              <a:spAutoFit/>
            </a:bodyPr>
            <a:lstStyle/>
            <a:p>
              <a:pPr algn="ctr"/>
              <a:r>
                <a:rPr lang="en-US" b="1" dirty="0">
                  <a:solidFill>
                    <a:schemeClr val="accent2">
                      <a:lumMod val="75000"/>
                    </a:schemeClr>
                  </a:solidFill>
                </a:rPr>
                <a:t>Residual Hospitalizations</a:t>
              </a:r>
            </a:p>
          </p:txBody>
        </p:sp>
      </p:grpSp>
      <p:pic>
        <p:nvPicPr>
          <p:cNvPr id="13" name="Picture 2" descr="RStudio - RStudio">
            <a:extLst>
              <a:ext uri="{FF2B5EF4-FFF2-40B4-BE49-F238E27FC236}">
                <a16:creationId xmlns:a16="http://schemas.microsoft.com/office/drawing/2014/main" id="{A97F3669-B188-40FA-AE0B-DE97D405DA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3106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9032" y="365760"/>
            <a:ext cx="5997678" cy="1325562"/>
          </a:xfrm>
        </p:spPr>
        <p:txBody>
          <a:bodyPr vert="horz" lIns="91440" tIns="45720" rIns="91440" bIns="45720" rtlCol="0" anchor="b">
            <a:normAutofit/>
          </a:bodyPr>
          <a:lstStyle/>
          <a:p>
            <a:r>
              <a:rPr lang="en-US" dirty="0">
                <a:latin typeface="+mj-lt"/>
              </a:rPr>
              <a:t>So what do I </a:t>
            </a:r>
            <a:br>
              <a:rPr lang="en-US" dirty="0">
                <a:latin typeface="+mj-lt"/>
              </a:rPr>
            </a:br>
            <a:r>
              <a:rPr lang="en-US" dirty="0">
                <a:latin typeface="+mj-lt"/>
              </a:rPr>
              <a:t>control for? </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B2FA67-7FB9-4522-8856-77EC1EBC7712}"/>
                  </a:ext>
                </a:extLst>
              </p:cNvPr>
              <p:cNvSpPr txBox="1"/>
              <p:nvPr/>
            </p:nvSpPr>
            <p:spPr>
              <a:xfrm>
                <a:off x="1211140" y="2005739"/>
                <a:ext cx="5113462" cy="4174398"/>
              </a:xfrm>
              <a:prstGeom prst="rect">
                <a:avLst/>
              </a:prstGeom>
            </p:spPr>
            <p:txBody>
              <a:bodyPr vert="horz" lIns="91440" tIns="45720" rIns="91440" bIns="45720" rtlCol="0">
                <a:normAutofit/>
              </a:bodyPr>
              <a:lstStyle/>
              <a:p>
                <a:pPr indent="-182880" defTabSz="914400">
                  <a:spcAft>
                    <a:spcPts val="600"/>
                  </a:spcAft>
                  <a:buClr>
                    <a:schemeClr val="accent1"/>
                  </a:buClr>
                </a:pPr>
                <a:r>
                  <a:rPr lang="en-US" sz="2400" dirty="0"/>
                  <a:t>We add regressors to </a:t>
                </a:r>
                <a:r>
                  <a:rPr lang="en-US" sz="2400" b="1" dirty="0"/>
                  <a:t>close all back doors </a:t>
                </a:r>
                <a:r>
                  <a:rPr lang="en-US" sz="2400" dirty="0"/>
                  <a:t>and focus on a causal parameter of interest</a:t>
                </a:r>
                <a14:m>
                  <m:oMath xmlns:m="http://schemas.openxmlformats.org/officeDocument/2006/math">
                    <m:r>
                      <a:rPr lang="en-US" sz="2400" b="0" i="1">
                        <a:latin typeface="Cambria Math" panose="02040503050406030204" pitchFamily="18" charset="0"/>
                      </a:rPr>
                      <m:t> (</m:t>
                    </m:r>
                    <m:sSub>
                      <m:sSubPr>
                        <m:ctrlPr>
                          <a:rPr lang="en-US" sz="2400" b="0" i="1">
                            <a:latin typeface="Cambria Math" panose="02040503050406030204" pitchFamily="18" charset="0"/>
                          </a:rPr>
                        </m:ctrlPr>
                      </m:sSubPr>
                      <m:e>
                        <m:r>
                          <a:rPr lang="en-US" sz="2400" b="0" i="1">
                            <a:latin typeface="Cambria Math" panose="02040503050406030204" pitchFamily="18" charset="0"/>
                          </a:rPr>
                          <m:t>𝛽</m:t>
                        </m:r>
                      </m:e>
                      <m:sub>
                        <m:r>
                          <a:rPr lang="en-US" sz="2400" b="0" i="1">
                            <a:latin typeface="Cambria Math" panose="02040503050406030204" pitchFamily="18" charset="0"/>
                          </a:rPr>
                          <m:t>1</m:t>
                        </m:r>
                      </m:sub>
                    </m:sSub>
                    <m:r>
                      <a:rPr lang="en-US" sz="2400" b="0" i="1">
                        <a:latin typeface="Cambria Math" panose="02040503050406030204" pitchFamily="18" charset="0"/>
                      </a:rPr>
                      <m:t>)</m:t>
                    </m:r>
                  </m:oMath>
                </a14:m>
                <a:endParaRPr lang="en-US" sz="2400" dirty="0"/>
              </a:p>
              <a:p>
                <a:pPr marL="342900" indent="-182880" defTabSz="914400">
                  <a:spcAft>
                    <a:spcPts val="600"/>
                  </a:spcAft>
                  <a:buClr>
                    <a:schemeClr val="accent1"/>
                  </a:buClr>
                  <a:buFont typeface="Arial" panose="020B0604020202020204" pitchFamily="34" charset="0"/>
                  <a:buChar char="•"/>
                </a:pPr>
                <a:r>
                  <a:rPr lang="en-US" sz="2400" dirty="0"/>
                  <a:t>If there is correlation between </a:t>
                </a:r>
                <a14:m>
                  <m:oMath xmlns:m="http://schemas.openxmlformats.org/officeDocument/2006/math">
                    <m:r>
                      <a:rPr lang="en-US" sz="2400" b="0" i="1">
                        <a:latin typeface="Cambria Math" panose="02040503050406030204" pitchFamily="18" charset="0"/>
                      </a:rPr>
                      <m:t>𝑌</m:t>
                    </m:r>
                  </m:oMath>
                </a14:m>
                <a:r>
                  <a:rPr lang="en-US" sz="2400" dirty="0"/>
                  <a:t> and </a:t>
                </a:r>
                <a14:m>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2</m:t>
                        </m:r>
                      </m:sub>
                    </m:sSub>
                  </m:oMath>
                </a14:m>
                <a:r>
                  <a:rPr lang="en-US" sz="2400" dirty="0"/>
                  <a:t> and </a:t>
                </a:r>
                <a14:m>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1</m:t>
                        </m:r>
                      </m:sub>
                    </m:sSub>
                  </m:oMath>
                </a14:m>
                <a:r>
                  <a:rPr lang="en-US" sz="2400" dirty="0"/>
                  <a:t> and </a:t>
                </a:r>
                <a14:m>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2</m:t>
                        </m:r>
                      </m:sub>
                    </m:sSub>
                  </m:oMath>
                </a14:m>
                <a:r>
                  <a:rPr lang="en-US" sz="2400" dirty="0"/>
                  <a:t>, you should control for it</a:t>
                </a:r>
              </a:p>
              <a:p>
                <a:pPr marL="342900" indent="-182880" defTabSz="914400">
                  <a:spcAft>
                    <a:spcPts val="600"/>
                  </a:spcAft>
                  <a:buClr>
                    <a:schemeClr val="accent1"/>
                  </a:buClr>
                  <a:buFont typeface="Arial" panose="020B0604020202020204" pitchFamily="34" charset="0"/>
                  <a:buChar char="•"/>
                </a:pPr>
                <a:r>
                  <a:rPr lang="en-US" sz="2400" dirty="0"/>
                  <a:t>Need to have data on </a:t>
                </a:r>
                <a14:m>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2</m:t>
                        </m:r>
                      </m:sub>
                    </m:sSub>
                  </m:oMath>
                </a14:m>
                <a:r>
                  <a:rPr lang="en-US" sz="2400" dirty="0"/>
                  <a:t> (obviously) </a:t>
                </a:r>
              </a:p>
              <a:p>
                <a:pPr marL="342900" indent="-182880" defTabSz="914400">
                  <a:spcAft>
                    <a:spcPts val="600"/>
                  </a:spcAft>
                  <a:buClr>
                    <a:schemeClr val="accent1"/>
                  </a:buClr>
                  <a:buFont typeface="Arial" panose="020B0604020202020204" pitchFamily="34" charset="0"/>
                  <a:buChar char="•"/>
                </a:pPr>
                <a:endParaRPr lang="en-US" sz="2400" dirty="0"/>
              </a:p>
            </p:txBody>
          </p:sp>
        </mc:Choice>
        <mc:Fallback xmlns="">
          <p:sp>
            <p:nvSpPr>
              <p:cNvPr id="3" name="TextBox 2">
                <a:extLst>
                  <a:ext uri="{FF2B5EF4-FFF2-40B4-BE49-F238E27FC236}">
                    <a16:creationId xmlns:a16="http://schemas.microsoft.com/office/drawing/2014/main" id="{DCB2FA67-7FB9-4522-8856-77EC1EBC7712}"/>
                  </a:ext>
                </a:extLst>
              </p:cNvPr>
              <p:cNvSpPr txBox="1">
                <a:spLocks noRot="1" noChangeAspect="1" noMove="1" noResize="1" noEditPoints="1" noAdjustHandles="1" noChangeArrowheads="1" noChangeShapeType="1" noTextEdit="1"/>
              </p:cNvSpPr>
              <p:nvPr/>
            </p:nvSpPr>
            <p:spPr>
              <a:xfrm>
                <a:off x="1211140" y="2005739"/>
                <a:ext cx="5113462" cy="4174398"/>
              </a:xfrm>
              <a:prstGeom prst="rect">
                <a:avLst/>
              </a:prstGeom>
              <a:blipFill>
                <a:blip r:embed="rId3"/>
                <a:stretch>
                  <a:fillRect l="-1907" t="-1168" r="-954"/>
                </a:stretch>
              </a:blipFill>
            </p:spPr>
            <p:txBody>
              <a:bodyPr/>
              <a:lstStyle/>
              <a:p>
                <a:r>
                  <a:rPr lang="en-US">
                    <a:noFill/>
                  </a:rPr>
                  <a:t> </a:t>
                </a:r>
              </a:p>
            </p:txBody>
          </p:sp>
        </mc:Fallback>
      </mc:AlternateContent>
      <p:pic>
        <p:nvPicPr>
          <p:cNvPr id="2050" name="Picture 2" descr="A flowchart showing how to construct a regression model.">
            <a:extLst>
              <a:ext uri="{FF2B5EF4-FFF2-40B4-BE49-F238E27FC236}">
                <a16:creationId xmlns:a16="http://schemas.microsoft.com/office/drawing/2014/main" id="{7745A6DF-B648-4785-9494-9E097699961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25" r="-1" b="-1"/>
          <a:stretch/>
        </p:blipFill>
        <p:spPr bwMode="auto">
          <a:xfrm>
            <a:off x="6324601" y="10"/>
            <a:ext cx="586740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2325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Inference on Regression Coefficients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445590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Inference: How well does our data answer our question?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9060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r>
                  <a:rPr lang="en-US" sz="2400" dirty="0">
                    <a:cs typeface="Times New Roman" panose="02020603050405020304" pitchFamily="18" charset="0"/>
                  </a:rPr>
                  <a:t>Any regression is left with </a:t>
                </a:r>
                <a:r>
                  <a:rPr lang="en-US" sz="2400" b="1" dirty="0">
                    <a:solidFill>
                      <a:schemeClr val="accent2">
                        <a:lumMod val="75000"/>
                      </a:schemeClr>
                    </a:solidFill>
                    <a:cs typeface="Times New Roman" panose="02020603050405020304" pitchFamily="18" charset="0"/>
                  </a:rPr>
                  <a:t>residual variation</a:t>
                </a:r>
                <a:r>
                  <a:rPr lang="en-US" sz="2400" dirty="0">
                    <a:cs typeface="Times New Roman" panose="02020603050405020304" pitchFamily="18" charset="0"/>
                  </a:rPr>
                  <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𝜀</m:t>
                    </m:r>
                  </m:oMath>
                </a14:m>
                <a:endParaRPr lang="en-US" sz="2400" b="0" dirty="0">
                  <a:cs typeface="Times New Roman" panose="02020603050405020304" pitchFamily="18" charset="0"/>
                </a:endParaRPr>
              </a:p>
              <a:p>
                <a:r>
                  <a:rPr lang="en-US" sz="2400" dirty="0">
                    <a:cs typeface="Times New Roman" panose="02020603050405020304" pitchFamily="18" charset="0"/>
                  </a:rPr>
                  <a:t>Additionally, </a:t>
                </a:r>
                <a:r>
                  <a:rPr lang="en-US" sz="2400" b="1" dirty="0">
                    <a:solidFill>
                      <a:schemeClr val="accent3">
                        <a:lumMod val="75000"/>
                      </a:schemeClr>
                    </a:solidFill>
                    <a:cs typeface="Times New Roman" panose="02020603050405020304" pitchFamily="18" charset="0"/>
                  </a:rPr>
                  <a:t>sampling variation</a:t>
                </a:r>
                <a:r>
                  <a:rPr lang="en-US" sz="2400" b="1" dirty="0">
                    <a:cs typeface="Times New Roman" panose="02020603050405020304" pitchFamily="18" charset="0"/>
                  </a:rPr>
                  <a:t> </a:t>
                </a:r>
                <a:r>
                  <a:rPr lang="en-US" sz="2400" dirty="0">
                    <a:cs typeface="Times New Roman" panose="02020603050405020304" pitchFamily="18" charset="0"/>
                  </a:rPr>
                  <a:t>means that if we change the data (a little), we change </a:t>
                </a:r>
                <a14:m>
                  <m:oMath xmlns:m="http://schemas.openxmlformats.org/officeDocument/2006/math">
                    <m:acc>
                      <m:accPr>
                        <m:chr m:val="̂"/>
                        <m:ctrlP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1</m:t>
                            </m:r>
                          </m:sub>
                        </m:sSub>
                      </m:e>
                    </m:acc>
                  </m:oMath>
                </a14:m>
                <a:r>
                  <a:rPr lang="en-US" sz="2400" b="0" dirty="0">
                    <a:cs typeface="Times New Roman" panose="02020603050405020304" pitchFamily="18" charset="0"/>
                  </a:rPr>
                  <a:t> (potentially a lot)</a:t>
                </a:r>
              </a:p>
              <a:p>
                <a:r>
                  <a:rPr lang="en-US" sz="2400" dirty="0">
                    <a:cs typeface="Times New Roman" panose="02020603050405020304" pitchFamily="18" charset="0"/>
                  </a:rPr>
                  <a:t>A key question of a regression model is therefore: </a:t>
                </a:r>
              </a:p>
              <a:p>
                <a:pPr marL="0" indent="0">
                  <a:buNone/>
                </a:pPr>
                <a:r>
                  <a:rPr lang="en-US" sz="2400" b="1" dirty="0">
                    <a:cs typeface="Times New Roman" panose="02020603050405020304" pitchFamily="18" charset="0"/>
                  </a:rPr>
                  <a:t>How certain am I that my </a:t>
                </a:r>
                <a14:m>
                  <m:oMath xmlns:m="http://schemas.openxmlformats.org/officeDocument/2006/math">
                    <m:acc>
                      <m:accPr>
                        <m:chr m:val="̂"/>
                        <m:ctrlPr>
                          <a:rPr lang="en-US" sz="2400" b="1"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1</m:t>
                            </m:r>
                          </m:sub>
                        </m:sSub>
                      </m:e>
                    </m:acc>
                  </m:oMath>
                </a14:m>
                <a:r>
                  <a:rPr lang="en-US" sz="2400" b="1" dirty="0">
                    <a:cs typeface="Times New Roman" panose="02020603050405020304" pitchFamily="18" charset="0"/>
                  </a:rPr>
                  <a:t> is telling me something informative about </a:t>
                </a:r>
                <a14:m>
                  <m:oMath xmlns:m="http://schemas.openxmlformats.org/officeDocument/2006/math">
                    <m:r>
                      <a:rPr lang="en-US" sz="2400" b="1" i="1" smtClean="0">
                        <a:latin typeface="Cambria Math" panose="02040503050406030204" pitchFamily="18" charset="0"/>
                        <a:cs typeface="Times New Roman" panose="02020603050405020304" pitchFamily="18" charset="0"/>
                      </a:rPr>
                      <m:t>𝜷</m:t>
                    </m:r>
                    <m:r>
                      <a:rPr lang="en-US" sz="2400" b="1" i="0" smtClean="0">
                        <a:latin typeface="Cambria Math" panose="02040503050406030204" pitchFamily="18" charset="0"/>
                        <a:cs typeface="Times New Roman" panose="02020603050405020304" pitchFamily="18" charset="0"/>
                      </a:rPr>
                      <m:t>?</m:t>
                    </m:r>
                  </m:oMath>
                </a14:m>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906001" cy="5141388"/>
              </a:xfrm>
              <a:blipFill>
                <a:blip r:embed="rId3"/>
                <a:stretch>
                  <a:fillRect l="-923" r="-12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692E49E-DB7D-9825-CB23-3FABA12393F6}"/>
              </a:ext>
            </a:extLst>
          </p:cNvPr>
          <p:cNvPicPr>
            <a:picLocks noChangeAspect="1"/>
          </p:cNvPicPr>
          <p:nvPr/>
        </p:nvPicPr>
        <p:blipFill>
          <a:blip r:embed="rId4"/>
          <a:stretch>
            <a:fillRect/>
          </a:stretch>
        </p:blipFill>
        <p:spPr>
          <a:xfrm>
            <a:off x="2503193" y="4190999"/>
            <a:ext cx="7185613" cy="1600200"/>
          </a:xfrm>
          <a:prstGeom prst="rect">
            <a:avLst/>
          </a:prstGeom>
        </p:spPr>
      </p:pic>
    </p:spTree>
    <p:extLst>
      <p:ext uri="{BB962C8B-B14F-4D97-AF65-F5344CB8AC3E}">
        <p14:creationId xmlns:p14="http://schemas.microsoft.com/office/powerpoint/2010/main" val="7421308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Inference: How well does our data answer our question?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9822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r>
                  <a:rPr lang="en-US" sz="2400" dirty="0">
                    <a:cs typeface="Times New Roman" panose="02020603050405020304" pitchFamily="18" charset="0"/>
                  </a:rPr>
                  <a:t>Any regression is left with </a:t>
                </a:r>
                <a:r>
                  <a:rPr lang="en-US" sz="2400" b="1" dirty="0">
                    <a:solidFill>
                      <a:schemeClr val="accent2">
                        <a:lumMod val="75000"/>
                      </a:schemeClr>
                    </a:solidFill>
                    <a:cs typeface="Times New Roman" panose="02020603050405020304" pitchFamily="18" charset="0"/>
                  </a:rPr>
                  <a:t>residual variation</a:t>
                </a:r>
                <a:r>
                  <a:rPr lang="en-US" sz="2400" dirty="0">
                    <a:cs typeface="Times New Roman" panose="02020603050405020304" pitchFamily="18" charset="0"/>
                  </a:rPr>
                  <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𝜀</m:t>
                    </m:r>
                  </m:oMath>
                </a14:m>
                <a:endParaRPr lang="en-US" sz="2400" b="0" dirty="0">
                  <a:cs typeface="Times New Roman" panose="02020603050405020304" pitchFamily="18" charset="0"/>
                </a:endParaRPr>
              </a:p>
              <a:p>
                <a:r>
                  <a:rPr lang="en-US" sz="2400" dirty="0">
                    <a:cs typeface="Times New Roman" panose="02020603050405020304" pitchFamily="18" charset="0"/>
                  </a:rPr>
                  <a:t>Additionally, </a:t>
                </a:r>
                <a:r>
                  <a:rPr lang="en-US" sz="2400" b="1" dirty="0">
                    <a:solidFill>
                      <a:schemeClr val="accent3">
                        <a:lumMod val="75000"/>
                      </a:schemeClr>
                    </a:solidFill>
                    <a:cs typeface="Times New Roman" panose="02020603050405020304" pitchFamily="18" charset="0"/>
                  </a:rPr>
                  <a:t>sampling variation</a:t>
                </a:r>
                <a:r>
                  <a:rPr lang="en-US" sz="2400" b="1" dirty="0">
                    <a:cs typeface="Times New Roman" panose="02020603050405020304" pitchFamily="18" charset="0"/>
                  </a:rPr>
                  <a:t> </a:t>
                </a:r>
                <a:r>
                  <a:rPr lang="en-US" sz="2400" dirty="0">
                    <a:cs typeface="Times New Roman" panose="02020603050405020304" pitchFamily="18" charset="0"/>
                  </a:rPr>
                  <a:t>means that if we change the data (a little), we change </a:t>
                </a:r>
                <a14:m>
                  <m:oMath xmlns:m="http://schemas.openxmlformats.org/officeDocument/2006/math">
                    <m:acc>
                      <m:accPr>
                        <m:chr m:val="̂"/>
                        <m:ctrlP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1</m:t>
                            </m:r>
                          </m:sub>
                        </m:sSub>
                      </m:e>
                    </m:acc>
                  </m:oMath>
                </a14:m>
                <a:r>
                  <a:rPr lang="en-US" sz="2400" b="0" dirty="0">
                    <a:cs typeface="Times New Roman" panose="02020603050405020304" pitchFamily="18" charset="0"/>
                  </a:rPr>
                  <a:t> (potentially a lot)</a:t>
                </a:r>
              </a:p>
              <a:p>
                <a:r>
                  <a:rPr lang="en-US" sz="2400" dirty="0">
                    <a:cs typeface="Times New Roman" panose="02020603050405020304" pitchFamily="18" charset="0"/>
                  </a:rPr>
                  <a:t>A key question of a regression model is therefore: </a:t>
                </a:r>
              </a:p>
              <a:p>
                <a:pPr marL="0" indent="0">
                  <a:buNone/>
                </a:pPr>
                <a:r>
                  <a:rPr lang="en-US" sz="2400" b="1" dirty="0">
                    <a:cs typeface="Times New Roman" panose="02020603050405020304" pitchFamily="18" charset="0"/>
                  </a:rPr>
                  <a:t>How certain am I that my </a:t>
                </a:r>
                <a14:m>
                  <m:oMath xmlns:m="http://schemas.openxmlformats.org/officeDocument/2006/math">
                    <m:acc>
                      <m:accPr>
                        <m:chr m:val="̂"/>
                        <m:ctrlPr>
                          <a:rPr lang="en-US" sz="2400" b="1"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1</m:t>
                            </m:r>
                          </m:sub>
                        </m:sSub>
                      </m:e>
                    </m:acc>
                  </m:oMath>
                </a14:m>
                <a:r>
                  <a:rPr lang="en-US" sz="2400" b="1" dirty="0">
                    <a:cs typeface="Times New Roman" panose="02020603050405020304" pitchFamily="18" charset="0"/>
                  </a:rPr>
                  <a:t> is telling me something informative about </a:t>
                </a:r>
                <a14:m>
                  <m:oMath xmlns:m="http://schemas.openxmlformats.org/officeDocument/2006/math">
                    <m:r>
                      <a:rPr lang="en-US" sz="2400" b="1" i="1" smtClean="0">
                        <a:latin typeface="Cambria Math" panose="02040503050406030204" pitchFamily="18" charset="0"/>
                        <a:cs typeface="Times New Roman" panose="02020603050405020304" pitchFamily="18" charset="0"/>
                      </a:rPr>
                      <m:t>𝜷</m:t>
                    </m:r>
                    <m:r>
                      <a:rPr lang="en-US" sz="2400" b="1" i="0" smtClean="0">
                        <a:latin typeface="Cambria Math" panose="02040503050406030204" pitchFamily="18" charset="0"/>
                        <a:cs typeface="Times New Roman" panose="02020603050405020304" pitchFamily="18" charset="0"/>
                      </a:rPr>
                      <m:t>?</m:t>
                    </m:r>
                  </m:oMath>
                </a14:m>
                <a:endParaRPr lang="en-US" sz="2400" b="1" dirty="0">
                  <a:cs typeface="Times New Roman" panose="02020603050405020304" pitchFamily="18" charset="0"/>
                </a:endParaRPr>
              </a:p>
              <a:p>
                <a:r>
                  <a:rPr lang="en-US" sz="2400" dirty="0">
                    <a:cs typeface="Times New Roman" panose="02020603050405020304" pitchFamily="18" charset="0"/>
                  </a:rPr>
                  <a:t>This is the question of </a:t>
                </a:r>
                <a:r>
                  <a:rPr lang="en-US" sz="2400" b="1" dirty="0">
                    <a:solidFill>
                      <a:schemeClr val="accent2">
                        <a:lumMod val="75000"/>
                      </a:schemeClr>
                    </a:solidFill>
                    <a:cs typeface="Times New Roman" panose="02020603050405020304" pitchFamily="18" charset="0"/>
                  </a:rPr>
                  <a:t>inference</a:t>
                </a:r>
              </a:p>
              <a:p>
                <a:r>
                  <a:rPr lang="en-US" sz="2400" dirty="0">
                    <a:solidFill>
                      <a:schemeClr val="tx1"/>
                    </a:solidFill>
                    <a:cs typeface="Times New Roman" panose="02020603050405020304" pitchFamily="18" charset="0"/>
                  </a:rPr>
                  <a:t>To get there, use one of our useful assumptions (</a:t>
                </a:r>
                <a:r>
                  <a:rPr lang="en-US" sz="2400" b="1" dirty="0">
                    <a:solidFill>
                      <a:schemeClr val="tx1"/>
                    </a:solidFill>
                    <a:cs typeface="Times New Roman" panose="02020603050405020304" pitchFamily="18" charset="0"/>
                  </a:rPr>
                  <a:t>homoskedasticity</a:t>
                </a:r>
                <a:r>
                  <a:rPr lang="en-US" sz="2400" dirty="0">
                    <a:solidFill>
                      <a:schemeClr val="tx1"/>
                    </a:solidFill>
                    <a:cs typeface="Times New Roman" panose="02020603050405020304" pitchFamily="18" charset="0"/>
                  </a:rPr>
                  <a:t>):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𝕍</m:t>
                      </m:r>
                      <m:d>
                        <m:dPr>
                          <m:begChr m:val="["/>
                          <m:endChr m:val="]"/>
                          <m:ctrlPr>
                            <a:rPr lang="en-US" sz="2400" b="0" i="1" smtClean="0">
                              <a:solidFill>
                                <a:schemeClr val="tx1"/>
                              </a:solidFill>
                              <a:latin typeface="Cambria Math" panose="02040503050406030204" pitchFamily="18" charset="0"/>
                              <a:cs typeface="Times New Roman" panose="02020603050405020304" pitchFamily="18" charset="0"/>
                            </a:rPr>
                          </m:ctrlPr>
                        </m:dPr>
                        <m:e>
                          <m:r>
                            <a:rPr lang="en-US" sz="2400" b="0" i="1" smtClean="0">
                              <a:solidFill>
                                <a:schemeClr val="tx1"/>
                              </a:solidFill>
                              <a:latin typeface="Cambria Math" panose="02040503050406030204" pitchFamily="18" charset="0"/>
                              <a:cs typeface="Times New Roman" panose="02020603050405020304" pitchFamily="18" charset="0"/>
                            </a:rPr>
                            <m:t>𝜀</m:t>
                          </m:r>
                        </m:e>
                        <m:e>
                          <m:r>
                            <a:rPr lang="en-US" sz="2400" b="0" i="1" smtClean="0">
                              <a:solidFill>
                                <a:schemeClr val="tx1"/>
                              </a:solidFill>
                              <a:latin typeface="Cambria Math" panose="02040503050406030204" pitchFamily="18" charset="0"/>
                              <a:cs typeface="Times New Roman" panose="02020603050405020304" pitchFamily="18" charset="0"/>
                            </a:rPr>
                            <m:t>𝑋</m:t>
                          </m:r>
                        </m:e>
                      </m:d>
                      <m:r>
                        <a:rPr lang="en-US" sz="2400" b="0" i="1" smtClean="0">
                          <a:solidFill>
                            <a:schemeClr val="tx1"/>
                          </a:solidFill>
                          <a:latin typeface="Cambria Math" panose="02040503050406030204" pitchFamily="18" charset="0"/>
                          <a:cs typeface="Times New Roman" panose="02020603050405020304" pitchFamily="18" charset="0"/>
                        </a:rPr>
                        <m:t>=</m:t>
                      </m:r>
                      <m:sSup>
                        <m:sSupPr>
                          <m:ctrlPr>
                            <a:rPr lang="en-US" sz="2400" b="0" i="1" smtClean="0">
                              <a:solidFill>
                                <a:schemeClr val="tx1"/>
                              </a:solidFill>
                              <a:latin typeface="Cambria Math" panose="02040503050406030204" pitchFamily="18" charset="0"/>
                              <a:cs typeface="Times New Roman" panose="02020603050405020304" pitchFamily="18" charset="0"/>
                            </a:rPr>
                          </m:ctrlPr>
                        </m:sSupPr>
                        <m:e>
                          <m:r>
                            <a:rPr lang="en-US" sz="2400" b="0" i="1" smtClean="0">
                              <a:solidFill>
                                <a:schemeClr val="tx1"/>
                              </a:solidFill>
                              <a:latin typeface="Cambria Math" panose="02040503050406030204" pitchFamily="18" charset="0"/>
                              <a:cs typeface="Times New Roman" panose="02020603050405020304" pitchFamily="18" charset="0"/>
                            </a:rPr>
                            <m:t>𝜎</m:t>
                          </m:r>
                        </m:e>
                        <m:sup>
                          <m:r>
                            <a:rPr lang="en-US" sz="2400" b="0" i="1" smtClean="0">
                              <a:solidFill>
                                <a:schemeClr val="tx1"/>
                              </a:solidFill>
                              <a:latin typeface="Cambria Math" panose="02040503050406030204" pitchFamily="18" charset="0"/>
                              <a:cs typeface="Times New Roman" panose="02020603050405020304" pitchFamily="18" charset="0"/>
                            </a:rPr>
                            <m:t>2</m:t>
                          </m:r>
                        </m:sup>
                      </m:sSup>
                    </m:oMath>
                  </m:oMathPara>
                </a14:m>
                <a:endParaRPr lang="en-US" sz="2400" dirty="0">
                  <a:solidFill>
                    <a:schemeClr val="tx1"/>
                  </a:solidFill>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982201" cy="5141388"/>
              </a:xfrm>
              <a:blipFill>
                <a:blip r:embed="rId3"/>
                <a:stretch>
                  <a:fillRect l="-916"/>
                </a:stretch>
              </a:blipFill>
            </p:spPr>
            <p:txBody>
              <a:bodyPr/>
              <a:lstStyle/>
              <a:p>
                <a:r>
                  <a:rPr lang="en-US">
                    <a:noFill/>
                  </a:rPr>
                  <a:t> </a:t>
                </a:r>
              </a:p>
            </p:txBody>
          </p:sp>
        </mc:Fallback>
      </mc:AlternateContent>
    </p:spTree>
    <p:extLst>
      <p:ext uri="{BB962C8B-B14F-4D97-AF65-F5344CB8AC3E}">
        <p14:creationId xmlns:p14="http://schemas.microsoft.com/office/powerpoint/2010/main" val="16346174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 Simulation Example</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200" dirty="0">
                    <a:solidFill>
                      <a:schemeClr val="tx1"/>
                    </a:solidFill>
                    <a:cs typeface="Times New Roman" panose="02020603050405020304" pitchFamily="18" charset="0"/>
                  </a:rPr>
                  <a:t>The intuition for inference (and standard errors, </a:t>
                </a:r>
                <a:r>
                  <a:rPr lang="en-US" sz="2200" i="1" dirty="0">
                    <a:solidFill>
                      <a:schemeClr val="tx1"/>
                    </a:solidFill>
                    <a:cs typeface="Times New Roman" panose="02020603050405020304" pitchFamily="18" charset="0"/>
                  </a:rPr>
                  <a:t>p</a:t>
                </a:r>
                <a:r>
                  <a:rPr lang="en-US" sz="2200" dirty="0">
                    <a:solidFill>
                      <a:schemeClr val="tx1"/>
                    </a:solidFill>
                    <a:cs typeface="Times New Roman" panose="02020603050405020304" pitchFamily="18" charset="0"/>
                  </a:rPr>
                  <a:t>-values, etc.) is based on simulations of a </a:t>
                </a:r>
                <a:r>
                  <a:rPr lang="en-US" sz="2200" b="1" dirty="0">
                    <a:solidFill>
                      <a:schemeClr val="tx1"/>
                    </a:solidFill>
                    <a:cs typeface="Times New Roman" panose="02020603050405020304" pitchFamily="18" charset="0"/>
                  </a:rPr>
                  <a:t>null world </a:t>
                </a:r>
              </a:p>
              <a:p>
                <a:r>
                  <a:rPr lang="en-US" sz="2200" b="1" dirty="0">
                    <a:solidFill>
                      <a:schemeClr val="tx1"/>
                    </a:solidFill>
                    <a:cs typeface="Times New Roman" panose="02020603050405020304" pitchFamily="18" charset="0"/>
                  </a:rPr>
                  <a:t>Randomly shuffle </a:t>
                </a:r>
                <a:r>
                  <a:rPr lang="en-US" sz="2200" dirty="0">
                    <a:solidFill>
                      <a:schemeClr val="tx1"/>
                    </a:solidFill>
                    <a:cs typeface="Times New Roman" panose="02020603050405020304" pitchFamily="18" charset="0"/>
                  </a:rPr>
                  <a:t>the A1C checks and hospitalizations columns </a:t>
                </a:r>
                <a14:m>
                  <m:oMath xmlns:m="http://schemas.openxmlformats.org/officeDocument/2006/math">
                    <m:r>
                      <a:rPr lang="en-US" sz="2200" b="0" i="1" smtClean="0">
                        <a:solidFill>
                          <a:schemeClr val="tx1"/>
                        </a:solidFill>
                        <a:latin typeface="Cambria Math" panose="02040503050406030204" pitchFamily="18" charset="0"/>
                        <a:cs typeface="Times New Roman" panose="02020603050405020304" pitchFamily="18" charset="0"/>
                      </a:rPr>
                      <m:t>↑</m:t>
                    </m:r>
                  </m:oMath>
                </a14:m>
                <a:r>
                  <a:rPr lang="en-US" sz="2200" dirty="0">
                    <a:solidFill>
                      <a:schemeClr val="tx1"/>
                    </a:solidFill>
                    <a:cs typeface="Times New Roman" panose="02020603050405020304" pitchFamily="18" charset="0"/>
                  </a:rPr>
                  <a:t>5,000 times, compare results for estimated </a:t>
                </a:r>
                <a14:m>
                  <m:oMath xmlns:m="http://schemas.openxmlformats.org/officeDocument/2006/math">
                    <m:acc>
                      <m:accPr>
                        <m:chr m:val="̂"/>
                        <m:ctrlPr>
                          <a:rPr lang="en-US" sz="2200" b="0" i="1" smtClean="0">
                            <a:solidFill>
                              <a:schemeClr val="tx1"/>
                            </a:solidFill>
                            <a:latin typeface="Cambria Math" panose="02040503050406030204" pitchFamily="18" charset="0"/>
                            <a:cs typeface="Times New Roman" panose="02020603050405020304" pitchFamily="18" charset="0"/>
                          </a:rPr>
                        </m:ctrlPr>
                      </m:accPr>
                      <m:e>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e>
                    </m:acc>
                  </m:oMath>
                </a14:m>
                <a:endParaRPr lang="en-US" sz="2200" dirty="0">
                  <a:solidFill>
                    <a:schemeClr val="tx1"/>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372" t="-106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56AEE66-A3B2-993E-EFA7-340F9B5E5E4E}"/>
              </a:ext>
            </a:extLst>
          </p:cNvPr>
          <p:cNvPicPr>
            <a:picLocks noChangeAspect="1"/>
          </p:cNvPicPr>
          <p:nvPr/>
        </p:nvPicPr>
        <p:blipFill>
          <a:blip r:embed="rId4"/>
          <a:stretch>
            <a:fillRect/>
          </a:stretch>
        </p:blipFill>
        <p:spPr>
          <a:xfrm>
            <a:off x="1474791" y="2743200"/>
            <a:ext cx="7401771" cy="365760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C4EBAB0-5CE8-E8E3-8EFB-A191414F8616}"/>
                  </a:ext>
                </a:extLst>
              </p:cNvPr>
              <p:cNvSpPr txBox="1"/>
              <p:nvPr/>
            </p:nvSpPr>
            <p:spPr>
              <a:xfrm>
                <a:off x="5321065" y="6379029"/>
                <a:ext cx="475578" cy="3839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e>
                      </m:acc>
                    </m:oMath>
                  </m:oMathPara>
                </a14:m>
                <a:endParaRPr lang="en-US" dirty="0"/>
              </a:p>
            </p:txBody>
          </p:sp>
        </mc:Choice>
        <mc:Fallback xmlns="">
          <p:sp>
            <p:nvSpPr>
              <p:cNvPr id="4" name="TextBox 3">
                <a:extLst>
                  <a:ext uri="{FF2B5EF4-FFF2-40B4-BE49-F238E27FC236}">
                    <a16:creationId xmlns:a16="http://schemas.microsoft.com/office/drawing/2014/main" id="{FC4EBAB0-5CE8-E8E3-8EFB-A191414F8616}"/>
                  </a:ext>
                </a:extLst>
              </p:cNvPr>
              <p:cNvSpPr txBox="1">
                <a:spLocks noRot="1" noChangeAspect="1" noMove="1" noResize="1" noEditPoints="1" noAdjustHandles="1" noChangeArrowheads="1" noChangeShapeType="1" noTextEdit="1"/>
              </p:cNvSpPr>
              <p:nvPr/>
            </p:nvSpPr>
            <p:spPr>
              <a:xfrm>
                <a:off x="5321065" y="6379029"/>
                <a:ext cx="475578" cy="383951"/>
              </a:xfrm>
              <a:prstGeom prst="rect">
                <a:avLst/>
              </a:prstGeom>
              <a:blipFill>
                <a:blip r:embed="rId5"/>
                <a:stretch>
                  <a:fillRect r="-1282" b="-15873"/>
                </a:stretch>
              </a:blipFill>
            </p:spPr>
            <p:txBody>
              <a:bodyPr/>
              <a:lstStyle/>
              <a:p>
                <a:r>
                  <a:rPr lang="en-US">
                    <a:noFill/>
                  </a:rPr>
                  <a:t> </a:t>
                </a:r>
              </a:p>
            </p:txBody>
          </p:sp>
        </mc:Fallback>
      </mc:AlternateContent>
    </p:spTree>
    <p:extLst>
      <p:ext uri="{BB962C8B-B14F-4D97-AF65-F5344CB8AC3E}">
        <p14:creationId xmlns:p14="http://schemas.microsoft.com/office/powerpoint/2010/main" val="40775954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 Simulation Example</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200" dirty="0">
                    <a:solidFill>
                      <a:schemeClr val="tx1"/>
                    </a:solidFill>
                    <a:cs typeface="Times New Roman" panose="02020603050405020304" pitchFamily="18" charset="0"/>
                  </a:rPr>
                  <a:t>The intuition for inference (and standard errors, </a:t>
                </a:r>
                <a:r>
                  <a:rPr lang="en-US" sz="2200" i="1" dirty="0">
                    <a:solidFill>
                      <a:schemeClr val="tx1"/>
                    </a:solidFill>
                    <a:cs typeface="Times New Roman" panose="02020603050405020304" pitchFamily="18" charset="0"/>
                  </a:rPr>
                  <a:t>p</a:t>
                </a:r>
                <a:r>
                  <a:rPr lang="en-US" sz="2200" dirty="0">
                    <a:solidFill>
                      <a:schemeClr val="tx1"/>
                    </a:solidFill>
                    <a:cs typeface="Times New Roman" panose="02020603050405020304" pitchFamily="18" charset="0"/>
                  </a:rPr>
                  <a:t>-values, etc.) is based on simulations of a </a:t>
                </a:r>
                <a:r>
                  <a:rPr lang="en-US" sz="2200" b="1" dirty="0">
                    <a:solidFill>
                      <a:schemeClr val="tx1"/>
                    </a:solidFill>
                    <a:cs typeface="Times New Roman" panose="02020603050405020304" pitchFamily="18" charset="0"/>
                  </a:rPr>
                  <a:t>null world </a:t>
                </a:r>
              </a:p>
              <a:p>
                <a:r>
                  <a:rPr lang="en-US" sz="2200" b="1" dirty="0">
                    <a:solidFill>
                      <a:schemeClr val="tx1"/>
                    </a:solidFill>
                    <a:cs typeface="Times New Roman" panose="02020603050405020304" pitchFamily="18" charset="0"/>
                  </a:rPr>
                  <a:t>Randomly shuffle </a:t>
                </a:r>
                <a:r>
                  <a:rPr lang="en-US" sz="2200" dirty="0">
                    <a:solidFill>
                      <a:schemeClr val="tx1"/>
                    </a:solidFill>
                    <a:cs typeface="Times New Roman" panose="02020603050405020304" pitchFamily="18" charset="0"/>
                  </a:rPr>
                  <a:t>the A1C checks and hospitalizations columns </a:t>
                </a:r>
                <a14:m>
                  <m:oMath xmlns:m="http://schemas.openxmlformats.org/officeDocument/2006/math">
                    <m:r>
                      <a:rPr lang="en-US" sz="2200" b="0" i="1" smtClean="0">
                        <a:solidFill>
                          <a:schemeClr val="tx1"/>
                        </a:solidFill>
                        <a:latin typeface="Cambria Math" panose="02040503050406030204" pitchFamily="18" charset="0"/>
                        <a:cs typeface="Times New Roman" panose="02020603050405020304" pitchFamily="18" charset="0"/>
                      </a:rPr>
                      <m:t>↑</m:t>
                    </m:r>
                  </m:oMath>
                </a14:m>
                <a:r>
                  <a:rPr lang="en-US" sz="2200" dirty="0">
                    <a:solidFill>
                      <a:schemeClr val="tx1"/>
                    </a:solidFill>
                    <a:cs typeface="Times New Roman" panose="02020603050405020304" pitchFamily="18" charset="0"/>
                  </a:rPr>
                  <a:t>5,000 times, compare results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372" t="-106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56AEE66-A3B2-993E-EFA7-340F9B5E5E4E}"/>
              </a:ext>
            </a:extLst>
          </p:cNvPr>
          <p:cNvPicPr>
            <a:picLocks noChangeAspect="1"/>
          </p:cNvPicPr>
          <p:nvPr/>
        </p:nvPicPr>
        <p:blipFill>
          <a:blip r:embed="rId4"/>
          <a:stretch>
            <a:fillRect/>
          </a:stretch>
        </p:blipFill>
        <p:spPr>
          <a:xfrm>
            <a:off x="1474791" y="2743200"/>
            <a:ext cx="7401771" cy="3657600"/>
          </a:xfrm>
          <a:prstGeom prst="rect">
            <a:avLst/>
          </a:prstGeom>
        </p:spPr>
      </p:pic>
      <p:cxnSp>
        <p:nvCxnSpPr>
          <p:cNvPr id="6" name="Straight Connector 5">
            <a:extLst>
              <a:ext uri="{FF2B5EF4-FFF2-40B4-BE49-F238E27FC236}">
                <a16:creationId xmlns:a16="http://schemas.microsoft.com/office/drawing/2014/main" id="{35877717-3A29-FC1D-863B-A9E0A052E0D7}"/>
              </a:ext>
            </a:extLst>
          </p:cNvPr>
          <p:cNvCxnSpPr/>
          <p:nvPr/>
        </p:nvCxnSpPr>
        <p:spPr>
          <a:xfrm flipV="1">
            <a:off x="7620000" y="3429000"/>
            <a:ext cx="0" cy="25146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1F66434-4ACD-F52B-D2AD-45BC3BE108FE}"/>
                  </a:ext>
                </a:extLst>
              </p:cNvPr>
              <p:cNvSpPr txBox="1"/>
              <p:nvPr/>
            </p:nvSpPr>
            <p:spPr>
              <a:xfrm>
                <a:off x="8876562" y="3124200"/>
                <a:ext cx="2172438" cy="1589218"/>
              </a:xfrm>
              <a:prstGeom prst="rect">
                <a:avLst/>
              </a:prstGeom>
              <a:solidFill>
                <a:schemeClr val="accent5">
                  <a:lumMod val="20000"/>
                  <a:lumOff val="80000"/>
                </a:schemeClr>
              </a:solidFill>
            </p:spPr>
            <p:txBody>
              <a:bodyPr wrap="square" rtlCol="0">
                <a:spAutoFit/>
              </a:bodyPr>
              <a:lstStyle/>
              <a:p>
                <a:r>
                  <a:rPr lang="en-US" sz="2400" dirty="0">
                    <a:solidFill>
                      <a:srgbClr val="FF0000"/>
                    </a:solidFill>
                  </a:rPr>
                  <a:t>What if this is the </a:t>
                </a:r>
                <a14:m>
                  <m:oMath xmlns:m="http://schemas.openxmlformats.org/officeDocument/2006/math">
                    <m:acc>
                      <m:accPr>
                        <m:chr m:val="̂"/>
                        <m:ctrlPr>
                          <a:rPr lang="en-US" sz="2400" b="0" i="1" smtClean="0">
                            <a:solidFill>
                              <a:srgbClr val="FF0000"/>
                            </a:solidFill>
                            <a:latin typeface="Cambria Math" panose="02040503050406030204" pitchFamily="18" charset="0"/>
                          </a:rPr>
                        </m:ctrlPr>
                      </m:accPr>
                      <m:e>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𝛽</m:t>
                            </m:r>
                          </m:e>
                          <m:sub>
                            <m:r>
                              <a:rPr lang="en-US" sz="2400" b="0" i="1" smtClean="0">
                                <a:solidFill>
                                  <a:srgbClr val="FF0000"/>
                                </a:solidFill>
                                <a:latin typeface="Cambria Math" panose="02040503050406030204" pitchFamily="18" charset="0"/>
                              </a:rPr>
                              <m:t>1</m:t>
                            </m:r>
                          </m:sub>
                        </m:sSub>
                      </m:e>
                    </m:acc>
                  </m:oMath>
                </a14:m>
                <a:r>
                  <a:rPr lang="en-US" sz="2400" dirty="0">
                    <a:solidFill>
                      <a:srgbClr val="FF0000"/>
                    </a:solidFill>
                  </a:rPr>
                  <a:t> </a:t>
                </a:r>
                <a:r>
                  <a:rPr lang="en-US" sz="2400" b="1" dirty="0">
                    <a:solidFill>
                      <a:srgbClr val="FF0000"/>
                    </a:solidFill>
                  </a:rPr>
                  <a:t>our real data </a:t>
                </a:r>
                <a:r>
                  <a:rPr lang="en-US" sz="2400" dirty="0">
                    <a:solidFill>
                      <a:srgbClr val="FF0000"/>
                    </a:solidFill>
                  </a:rPr>
                  <a:t>told us?</a:t>
                </a:r>
              </a:p>
            </p:txBody>
          </p:sp>
        </mc:Choice>
        <mc:Fallback xmlns="">
          <p:sp>
            <p:nvSpPr>
              <p:cNvPr id="4" name="TextBox 3">
                <a:extLst>
                  <a:ext uri="{FF2B5EF4-FFF2-40B4-BE49-F238E27FC236}">
                    <a16:creationId xmlns:a16="http://schemas.microsoft.com/office/drawing/2014/main" id="{81F66434-4ACD-F52B-D2AD-45BC3BE108FE}"/>
                  </a:ext>
                </a:extLst>
              </p:cNvPr>
              <p:cNvSpPr txBox="1">
                <a:spLocks noRot="1" noChangeAspect="1" noMove="1" noResize="1" noEditPoints="1" noAdjustHandles="1" noChangeArrowheads="1" noChangeShapeType="1" noTextEdit="1"/>
              </p:cNvSpPr>
              <p:nvPr/>
            </p:nvSpPr>
            <p:spPr>
              <a:xfrm>
                <a:off x="8876562" y="3124200"/>
                <a:ext cx="2172438" cy="1589218"/>
              </a:xfrm>
              <a:prstGeom prst="rect">
                <a:avLst/>
              </a:prstGeom>
              <a:blipFill>
                <a:blip r:embed="rId5"/>
                <a:stretch>
                  <a:fillRect l="-4202" t="-3077" b="-7692"/>
                </a:stretch>
              </a:blipFill>
            </p:spPr>
            <p:txBody>
              <a:bodyPr/>
              <a:lstStyle/>
              <a:p>
                <a:r>
                  <a:rPr lang="en-US">
                    <a:noFill/>
                  </a:rPr>
                  <a:t> </a:t>
                </a:r>
              </a:p>
            </p:txBody>
          </p:sp>
        </mc:Fallback>
      </mc:AlternateContent>
    </p:spTree>
    <p:extLst>
      <p:ext uri="{BB962C8B-B14F-4D97-AF65-F5344CB8AC3E}">
        <p14:creationId xmlns:p14="http://schemas.microsoft.com/office/powerpoint/2010/main" val="30887490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Sampling Distribution of </a:t>
                </a:r>
                <a14:m>
                  <m:oMath xmlns:m="http://schemas.openxmlformats.org/officeDocument/2006/math">
                    <m:acc>
                      <m:accPr>
                        <m:chr m:val="̂"/>
                        <m:ctrlPr>
                          <a:rPr lang="en-US" sz="3600" b="0" i="1" smtClean="0">
                            <a:latin typeface="Cambria Math" panose="02040503050406030204" pitchFamily="18" charset="0"/>
                            <a:cs typeface="Times New Roman" panose="02020603050405020304" pitchFamily="18" charset="0"/>
                          </a:rPr>
                        </m:ctrlPr>
                      </m:accPr>
                      <m:e>
                        <m:sSub>
                          <m:sSubPr>
                            <m:ctrlPr>
                              <a:rPr lang="en-US" sz="3600" b="0" i="1" smtClean="0">
                                <a:latin typeface="Cambria Math" panose="02040503050406030204" pitchFamily="18" charset="0"/>
                                <a:cs typeface="Times New Roman" panose="02020603050405020304" pitchFamily="18" charset="0"/>
                              </a:rPr>
                            </m:ctrlPr>
                          </m:sSubPr>
                          <m:e>
                            <m:r>
                              <a:rPr lang="en-US" sz="3600" b="0" i="1" smtClean="0">
                                <a:latin typeface="Cambria Math" panose="02040503050406030204" pitchFamily="18" charset="0"/>
                                <a:cs typeface="Times New Roman" panose="02020603050405020304" pitchFamily="18" charset="0"/>
                              </a:rPr>
                              <m:t>𝛽</m:t>
                            </m:r>
                          </m:e>
                          <m:sub>
                            <m:r>
                              <a:rPr lang="en-US" sz="3600" b="0" i="1" smtClean="0">
                                <a:latin typeface="Cambria Math" panose="02040503050406030204" pitchFamily="18" charset="0"/>
                                <a:cs typeface="Times New Roman" panose="02020603050405020304" pitchFamily="18" charset="0"/>
                              </a:rPr>
                              <m:t>𝑖</m:t>
                            </m:r>
                          </m:sub>
                        </m:sSub>
                      </m:e>
                    </m:acc>
                  </m:oMath>
                </a14:m>
                <a:endParaRPr lang="en-US" sz="3600" dirty="0">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09600" y="337392"/>
                <a:ext cx="10439400" cy="624840"/>
              </a:xfrm>
              <a:blipFill>
                <a:blip r:embed="rId3"/>
                <a:stretch>
                  <a:fillRect l="-1751" t="-17476" b="-35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200" dirty="0">
                  <a:solidFill>
                    <a:schemeClr val="tx1"/>
                  </a:solidFill>
                  <a:latin typeface="Open Sans"/>
                  <a:ea typeface="Open Sans" panose="020B0606030504020204" pitchFamily="34" charset="0"/>
                  <a:cs typeface="Open Sans" panose="020B0606030504020204" pitchFamily="34" charset="0"/>
                </a:endParaRPr>
              </a:p>
              <a:p>
                <a:r>
                  <a:rPr lang="en-US" sz="2200" dirty="0">
                    <a:cs typeface="Times New Roman" panose="02020603050405020304" pitchFamily="18" charset="0"/>
                  </a:rPr>
                  <a:t>Under homoskedasticity, there is a nice </a:t>
                </a:r>
                <a:r>
                  <a:rPr lang="en-US" sz="2200" b="1" dirty="0">
                    <a:cs typeface="Times New Roman" panose="02020603050405020304" pitchFamily="18" charset="0"/>
                  </a:rPr>
                  <a:t>sampling distribution </a:t>
                </a:r>
                <a:r>
                  <a:rPr lang="en-US" sz="2200" dirty="0">
                    <a:cs typeface="Times New Roman" panose="02020603050405020304" pitchFamily="18" charset="0"/>
                  </a:rPr>
                  <a:t>for any coefficient</a:t>
                </a:r>
              </a:p>
              <a:p>
                <a:pPr marL="0" indent="0">
                  <a:buNone/>
                </a:pPr>
                <a14:m>
                  <m:oMathPara xmlns:m="http://schemas.openxmlformats.org/officeDocument/2006/math">
                    <m:oMathParaPr>
                      <m:jc m:val="centerGroup"/>
                    </m:oMathParaPr>
                    <m:oMath xmlns:m="http://schemas.openxmlformats.org/officeDocument/2006/math">
                      <m:acc>
                        <m:accPr>
                          <m:chr m:val="̂"/>
                          <m:ctrlPr>
                            <a:rPr lang="en-US" sz="22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e>
                      </m:acc>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𝒩</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nary>
                                <m:naryPr>
                                  <m: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naryPr>
                                <m:sub>
                                  <m:d>
                                    <m:dPr>
                                      <m:begChr m:val="{"/>
                                      <m:end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e>
                                  </m:d>
                                </m:sub>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p>
                                <m:e>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200" b="0" i="1" smtClean="0">
                                                  <a:solidFill>
                                                    <a:schemeClr val="tx1"/>
                                                  </a:solidFill>
                                                  <a:latin typeface="Cambria Math" panose="02040503050406030204" pitchFamily="18" charset="0"/>
                                                </a:rPr>
                                              </m:ctrlPr>
                                            </m:accPr>
                                            <m:e>
                                              <m:r>
                                                <a:rPr lang="en-US" sz="2200" b="0" i="1" smtClean="0">
                                                  <a:solidFill>
                                                    <a:schemeClr val="tx1"/>
                                                  </a:solidFill>
                                                  <a:latin typeface="Cambria Math" panose="02040503050406030204" pitchFamily="18" charset="0"/>
                                                </a:rPr>
                                                <m:t>𝑥</m:t>
                                              </m:r>
                                            </m:e>
                                          </m:acc>
                                        </m:e>
                                      </m:d>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e>
                              </m:nary>
                            </m:den>
                          </m:f>
                        </m:e>
                      </m:d>
                      <m:r>
                        <a:rPr lang="en-US" sz="2200" i="1">
                          <a:latin typeface="Cambria Math" panose="02040503050406030204" pitchFamily="18" charset="0"/>
                          <a:ea typeface="Open Sans" panose="020B0606030504020204" pitchFamily="34" charset="0"/>
                          <a:cs typeface="Open Sans" panose="020B0606030504020204" pitchFamily="34" charset="0"/>
                        </a:rPr>
                        <m:t>=</m:t>
                      </m:r>
                      <m:r>
                        <a:rPr lang="en-US" sz="2200" i="1">
                          <a:latin typeface="Cambria Math" panose="02040503050406030204" pitchFamily="18" charset="0"/>
                          <a:ea typeface="Open Sans" panose="020B0606030504020204" pitchFamily="34" charset="0"/>
                          <a:cs typeface="Open Sans" panose="020B0606030504020204" pitchFamily="34" charset="0"/>
                        </a:rPr>
                        <m:t>𝒩</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𝑆𝑆</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sub>
                              </m:sSub>
                            </m:den>
                          </m:f>
                        </m:e>
                      </m:d>
                    </m:oMath>
                  </m:oMathPara>
                </a14:m>
                <a:endParaRPr lang="en-US" sz="2200" b="1" dirty="0">
                  <a:solidFill>
                    <a:schemeClr val="accent2">
                      <a:lumMod val="75000"/>
                    </a:schemeClr>
                  </a:solidFill>
                  <a:cs typeface="Times New Roman" panose="02020603050405020304" pitchFamily="18" charset="0"/>
                </a:endParaRPr>
              </a:p>
              <a:p>
                <a:endParaRPr lang="en-US" sz="22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4"/>
                <a:stretch>
                  <a:fillRect l="-372"/>
                </a:stretch>
              </a:blipFill>
            </p:spPr>
            <p:txBody>
              <a:bodyPr/>
              <a:lstStyle/>
              <a:p>
                <a:r>
                  <a:rPr lang="en-US">
                    <a:noFill/>
                  </a:rPr>
                  <a:t> </a:t>
                </a:r>
              </a:p>
            </p:txBody>
          </p:sp>
        </mc:Fallback>
      </mc:AlternateContent>
    </p:spTree>
    <p:extLst>
      <p:ext uri="{BB962C8B-B14F-4D97-AF65-F5344CB8AC3E}">
        <p14:creationId xmlns:p14="http://schemas.microsoft.com/office/powerpoint/2010/main" val="12485382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Sampling Distribution of </a:t>
                </a:r>
                <a14:m>
                  <m:oMath xmlns:m="http://schemas.openxmlformats.org/officeDocument/2006/math">
                    <m:acc>
                      <m:accPr>
                        <m:chr m:val="̂"/>
                        <m:ctrlPr>
                          <a:rPr lang="en-US" sz="3600" b="0" i="1" smtClean="0">
                            <a:latin typeface="Cambria Math" panose="02040503050406030204" pitchFamily="18" charset="0"/>
                            <a:cs typeface="Times New Roman" panose="02020603050405020304" pitchFamily="18" charset="0"/>
                          </a:rPr>
                        </m:ctrlPr>
                      </m:accPr>
                      <m:e>
                        <m:sSub>
                          <m:sSubPr>
                            <m:ctrlPr>
                              <a:rPr lang="en-US" sz="3600" b="0" i="1" smtClean="0">
                                <a:latin typeface="Cambria Math" panose="02040503050406030204" pitchFamily="18" charset="0"/>
                                <a:cs typeface="Times New Roman" panose="02020603050405020304" pitchFamily="18" charset="0"/>
                              </a:rPr>
                            </m:ctrlPr>
                          </m:sSubPr>
                          <m:e>
                            <m:r>
                              <a:rPr lang="en-US" sz="3600" b="0" i="1" smtClean="0">
                                <a:latin typeface="Cambria Math" panose="02040503050406030204" pitchFamily="18" charset="0"/>
                                <a:cs typeface="Times New Roman" panose="02020603050405020304" pitchFamily="18" charset="0"/>
                              </a:rPr>
                              <m:t>𝛽</m:t>
                            </m:r>
                          </m:e>
                          <m:sub>
                            <m:r>
                              <a:rPr lang="en-US" sz="3600" b="0" i="1" smtClean="0">
                                <a:latin typeface="Cambria Math" panose="02040503050406030204" pitchFamily="18" charset="0"/>
                                <a:cs typeface="Times New Roman" panose="02020603050405020304" pitchFamily="18" charset="0"/>
                              </a:rPr>
                              <m:t>𝑖</m:t>
                            </m:r>
                          </m:sub>
                        </m:sSub>
                      </m:e>
                    </m:acc>
                  </m:oMath>
                </a14:m>
                <a:endParaRPr lang="en-US" sz="3600" dirty="0">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09600" y="337392"/>
                <a:ext cx="10439400" cy="624840"/>
              </a:xfrm>
              <a:blipFill>
                <a:blip r:embed="rId3"/>
                <a:stretch>
                  <a:fillRect l="-1751" t="-17476" b="-35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200" dirty="0">
                  <a:solidFill>
                    <a:schemeClr val="tx1"/>
                  </a:solidFill>
                  <a:latin typeface="Open Sans"/>
                  <a:ea typeface="Open Sans" panose="020B0606030504020204" pitchFamily="34" charset="0"/>
                  <a:cs typeface="Open Sans" panose="020B0606030504020204" pitchFamily="34" charset="0"/>
                </a:endParaRPr>
              </a:p>
              <a:p>
                <a:r>
                  <a:rPr lang="en-US" sz="2200" dirty="0">
                    <a:cs typeface="Times New Roman" panose="02020603050405020304" pitchFamily="18" charset="0"/>
                  </a:rPr>
                  <a:t>Under homoskedasticity, there is a nice </a:t>
                </a:r>
                <a:r>
                  <a:rPr lang="en-US" sz="2200" b="1" dirty="0">
                    <a:cs typeface="Times New Roman" panose="02020603050405020304" pitchFamily="18" charset="0"/>
                  </a:rPr>
                  <a:t>sampling distribution </a:t>
                </a:r>
                <a:r>
                  <a:rPr lang="en-US" sz="2200" dirty="0">
                    <a:cs typeface="Times New Roman" panose="02020603050405020304" pitchFamily="18" charset="0"/>
                  </a:rPr>
                  <a:t>for any coefficient</a:t>
                </a:r>
              </a:p>
              <a:p>
                <a:pPr marL="0" indent="0">
                  <a:buNone/>
                </a:pPr>
                <a14:m>
                  <m:oMathPara xmlns:m="http://schemas.openxmlformats.org/officeDocument/2006/math">
                    <m:oMathParaPr>
                      <m:jc m:val="centerGroup"/>
                    </m:oMathParaPr>
                    <m:oMath xmlns:m="http://schemas.openxmlformats.org/officeDocument/2006/math">
                      <m:acc>
                        <m:accPr>
                          <m:chr m:val="̂"/>
                          <m:ctrlPr>
                            <a:rPr lang="en-US" sz="22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e>
                      </m:acc>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𝒩</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nary>
                                <m:naryPr>
                                  <m: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naryPr>
                                <m:sub>
                                  <m:d>
                                    <m:dPr>
                                      <m:begChr m:val="{"/>
                                      <m:end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e>
                                  </m:d>
                                </m:sub>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p>
                                <m:e>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200" b="0" i="1" smtClean="0">
                                                  <a:solidFill>
                                                    <a:schemeClr val="tx1"/>
                                                  </a:solidFill>
                                                  <a:latin typeface="Cambria Math" panose="02040503050406030204" pitchFamily="18" charset="0"/>
                                                </a:rPr>
                                              </m:ctrlPr>
                                            </m:accPr>
                                            <m:e>
                                              <m:r>
                                                <a:rPr lang="en-US" sz="2200" b="0" i="1" smtClean="0">
                                                  <a:solidFill>
                                                    <a:schemeClr val="tx1"/>
                                                  </a:solidFill>
                                                  <a:latin typeface="Cambria Math" panose="02040503050406030204" pitchFamily="18" charset="0"/>
                                                </a:rPr>
                                                <m:t>𝑥</m:t>
                                              </m:r>
                                            </m:e>
                                          </m:acc>
                                        </m:e>
                                      </m:d>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e>
                              </m:nary>
                            </m:den>
                          </m:f>
                        </m:e>
                      </m:d>
                      <m:r>
                        <a:rPr lang="en-US" sz="2200" i="1">
                          <a:latin typeface="Cambria Math" panose="02040503050406030204" pitchFamily="18" charset="0"/>
                          <a:ea typeface="Open Sans" panose="020B0606030504020204" pitchFamily="34" charset="0"/>
                          <a:cs typeface="Open Sans" panose="020B0606030504020204" pitchFamily="34" charset="0"/>
                        </a:rPr>
                        <m:t>=</m:t>
                      </m:r>
                      <m:r>
                        <a:rPr lang="en-US" sz="2200" i="1">
                          <a:latin typeface="Cambria Math" panose="02040503050406030204" pitchFamily="18" charset="0"/>
                          <a:ea typeface="Open Sans" panose="020B0606030504020204" pitchFamily="34" charset="0"/>
                          <a:cs typeface="Open Sans" panose="020B0606030504020204" pitchFamily="34" charset="0"/>
                        </a:rPr>
                        <m:t>𝒩</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𝑆𝑆</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sub>
                              </m:sSub>
                            </m:den>
                          </m:f>
                        </m:e>
                      </m:d>
                    </m:oMath>
                  </m:oMathPara>
                </a14:m>
                <a:endParaRPr lang="en-US" sz="2200" b="1" dirty="0">
                  <a:solidFill>
                    <a:schemeClr val="accent2">
                      <a:lumMod val="75000"/>
                    </a:schemeClr>
                  </a:solidFill>
                  <a:cs typeface="Times New Roman" panose="02020603050405020304" pitchFamily="18" charset="0"/>
                </a:endParaRPr>
              </a:p>
              <a:p>
                <a:endParaRPr lang="en-US" sz="22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4"/>
                <a:stretch>
                  <a:fillRect l="-37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CB005BF-F438-486F-ADB7-2D92C084D334}"/>
              </a:ext>
            </a:extLst>
          </p:cNvPr>
          <p:cNvSpPr txBox="1"/>
          <p:nvPr/>
        </p:nvSpPr>
        <p:spPr>
          <a:xfrm>
            <a:off x="7848600" y="2895600"/>
            <a:ext cx="2514600" cy="369332"/>
          </a:xfrm>
          <a:prstGeom prst="rect">
            <a:avLst/>
          </a:prstGeom>
          <a:solidFill>
            <a:schemeClr val="accent2">
              <a:lumMod val="40000"/>
              <a:lumOff val="60000"/>
            </a:schemeClr>
          </a:solidFill>
          <a:ln>
            <a:solidFill>
              <a:schemeClr val="accent3">
                <a:lumMod val="75000"/>
              </a:schemeClr>
            </a:solidFill>
          </a:ln>
        </p:spPr>
        <p:txBody>
          <a:bodyPr wrap="square" rtlCol="0">
            <a:spAutoFit/>
          </a:bodyPr>
          <a:lstStyle/>
          <a:p>
            <a:pPr algn="ctr"/>
            <a:r>
              <a:rPr lang="en-US" dirty="0"/>
              <a:t>Unbiasedness</a:t>
            </a:r>
          </a:p>
        </p:txBody>
      </p:sp>
      <p:cxnSp>
        <p:nvCxnSpPr>
          <p:cNvPr id="6" name="Straight Arrow Connector 5">
            <a:extLst>
              <a:ext uri="{FF2B5EF4-FFF2-40B4-BE49-F238E27FC236}">
                <a16:creationId xmlns:a16="http://schemas.microsoft.com/office/drawing/2014/main" id="{298BED37-3812-43BD-9FD7-4258583B9EAF}"/>
              </a:ext>
            </a:extLst>
          </p:cNvPr>
          <p:cNvCxnSpPr>
            <a:stCxn id="4" idx="1"/>
          </p:cNvCxnSpPr>
          <p:nvPr/>
        </p:nvCxnSpPr>
        <p:spPr>
          <a:xfrm flipV="1">
            <a:off x="7848600" y="2530053"/>
            <a:ext cx="0" cy="550213"/>
          </a:xfrm>
          <a:prstGeom prst="straightConnector1">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0497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753601" cy="5141388"/>
              </a:xfrm>
            </p:spPr>
            <p:txBody>
              <a:bodyPr>
                <a:normAutofit/>
              </a:bodyPr>
              <a:lstStyle/>
              <a:p>
                <a:pPr marL="0" indent="0">
                  <a:buNone/>
                </a:pPr>
                <a:r>
                  <a:rPr lang="en-US" sz="2400" b="0" dirty="0">
                    <a:cs typeface="Times New Roman" panose="02020603050405020304" pitchFamily="18" charset="0"/>
                  </a:rPr>
                  <a:t>We have a set of </a:t>
                </a:r>
                <a:r>
                  <a:rPr lang="en-US" sz="2400" b="1" dirty="0">
                    <a:cs typeface="Times New Roman" panose="02020603050405020304" pitchFamily="18" charset="0"/>
                  </a:rPr>
                  <a:t>data </a:t>
                </a:r>
                <a:r>
                  <a:rPr lang="en-US" sz="2400" dirty="0">
                    <a:cs typeface="Times New Roman" panose="02020603050405020304" pitchFamily="18" charset="0"/>
                  </a:rPr>
                  <a:t>that we want to model:</a:t>
                </a: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is the dependent variable (outcome)</a:t>
                </a: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is the independent variable (treatment, demographics, etc.)</a:t>
                </a: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753601" cy="5141388"/>
              </a:xfrm>
              <a:blipFill>
                <a:blip r:embed="rId3"/>
                <a:stretch>
                  <a:fillRect l="-938" t="-1305"/>
                </a:stretch>
              </a:blipFill>
            </p:spPr>
            <p:txBody>
              <a:bodyPr/>
              <a:lstStyle/>
              <a:p>
                <a:r>
                  <a:rPr lang="en-US">
                    <a:noFill/>
                  </a:rPr>
                  <a:t> </a:t>
                </a:r>
              </a:p>
            </p:txBody>
          </p:sp>
        </mc:Fallback>
      </mc:AlternateContent>
    </p:spTree>
    <p:extLst>
      <p:ext uri="{BB962C8B-B14F-4D97-AF65-F5344CB8AC3E}">
        <p14:creationId xmlns:p14="http://schemas.microsoft.com/office/powerpoint/2010/main" val="11963260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Sampling Distribution of </a:t>
                </a:r>
                <a14:m>
                  <m:oMath xmlns:m="http://schemas.openxmlformats.org/officeDocument/2006/math">
                    <m:acc>
                      <m:accPr>
                        <m:chr m:val="̂"/>
                        <m:ctrlPr>
                          <a:rPr lang="en-US" sz="3600" b="0" i="1" smtClean="0">
                            <a:latin typeface="Cambria Math" panose="02040503050406030204" pitchFamily="18" charset="0"/>
                            <a:cs typeface="Times New Roman" panose="02020603050405020304" pitchFamily="18" charset="0"/>
                          </a:rPr>
                        </m:ctrlPr>
                      </m:accPr>
                      <m:e>
                        <m:sSub>
                          <m:sSubPr>
                            <m:ctrlPr>
                              <a:rPr lang="en-US" sz="3600" b="0" i="1" smtClean="0">
                                <a:latin typeface="Cambria Math" panose="02040503050406030204" pitchFamily="18" charset="0"/>
                                <a:cs typeface="Times New Roman" panose="02020603050405020304" pitchFamily="18" charset="0"/>
                              </a:rPr>
                            </m:ctrlPr>
                          </m:sSubPr>
                          <m:e>
                            <m:r>
                              <a:rPr lang="en-US" sz="3600" b="0" i="1" smtClean="0">
                                <a:latin typeface="Cambria Math" panose="02040503050406030204" pitchFamily="18" charset="0"/>
                                <a:cs typeface="Times New Roman" panose="02020603050405020304" pitchFamily="18" charset="0"/>
                              </a:rPr>
                              <m:t>𝛽</m:t>
                            </m:r>
                          </m:e>
                          <m:sub>
                            <m:r>
                              <a:rPr lang="en-US" sz="3600" b="0" i="1" smtClean="0">
                                <a:latin typeface="Cambria Math" panose="02040503050406030204" pitchFamily="18" charset="0"/>
                                <a:cs typeface="Times New Roman" panose="02020603050405020304" pitchFamily="18" charset="0"/>
                              </a:rPr>
                              <m:t>𝑖</m:t>
                            </m:r>
                          </m:sub>
                        </m:sSub>
                      </m:e>
                    </m:acc>
                  </m:oMath>
                </a14:m>
                <a:endParaRPr lang="en-US" sz="3600" dirty="0">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09600" y="337392"/>
                <a:ext cx="10439400" cy="624840"/>
              </a:xfrm>
              <a:blipFill>
                <a:blip r:embed="rId3"/>
                <a:stretch>
                  <a:fillRect l="-1751" t="-17476" b="-35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200" dirty="0">
                  <a:solidFill>
                    <a:schemeClr val="tx1"/>
                  </a:solidFill>
                  <a:latin typeface="Open Sans"/>
                  <a:ea typeface="Open Sans" panose="020B0606030504020204" pitchFamily="34" charset="0"/>
                  <a:cs typeface="Open Sans" panose="020B0606030504020204" pitchFamily="34" charset="0"/>
                </a:endParaRPr>
              </a:p>
              <a:p>
                <a:r>
                  <a:rPr lang="en-US" sz="2200" dirty="0">
                    <a:cs typeface="Times New Roman" panose="02020603050405020304" pitchFamily="18" charset="0"/>
                  </a:rPr>
                  <a:t>Under homoskedasticity, there is a nice </a:t>
                </a:r>
                <a:r>
                  <a:rPr lang="en-US" sz="2200" b="1" dirty="0">
                    <a:cs typeface="Times New Roman" panose="02020603050405020304" pitchFamily="18" charset="0"/>
                  </a:rPr>
                  <a:t>sampling distribution </a:t>
                </a:r>
                <a:r>
                  <a:rPr lang="en-US" sz="2200" dirty="0">
                    <a:cs typeface="Times New Roman" panose="02020603050405020304" pitchFamily="18" charset="0"/>
                  </a:rPr>
                  <a:t>for any coefficient</a:t>
                </a:r>
              </a:p>
              <a:p>
                <a:pPr marL="0" indent="0">
                  <a:buNone/>
                </a:pPr>
                <a14:m>
                  <m:oMathPara xmlns:m="http://schemas.openxmlformats.org/officeDocument/2006/math">
                    <m:oMathParaPr>
                      <m:jc m:val="centerGroup"/>
                    </m:oMathParaPr>
                    <m:oMath xmlns:m="http://schemas.openxmlformats.org/officeDocument/2006/math">
                      <m:acc>
                        <m:accPr>
                          <m:chr m:val="̂"/>
                          <m:ctrlPr>
                            <a:rPr lang="en-US" sz="22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e>
                      </m:acc>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𝒩</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nary>
                                <m:naryPr>
                                  <m: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naryPr>
                                <m:sub>
                                  <m:d>
                                    <m:dPr>
                                      <m:begChr m:val="{"/>
                                      <m:end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e>
                                  </m:d>
                                </m:sub>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p>
                                <m:e>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200" b="0" i="1" smtClean="0">
                                                  <a:solidFill>
                                                    <a:schemeClr val="tx1"/>
                                                  </a:solidFill>
                                                  <a:latin typeface="Cambria Math" panose="02040503050406030204" pitchFamily="18" charset="0"/>
                                                </a:rPr>
                                              </m:ctrlPr>
                                            </m:accPr>
                                            <m:e>
                                              <m:r>
                                                <a:rPr lang="en-US" sz="2200" b="0" i="1" smtClean="0">
                                                  <a:solidFill>
                                                    <a:schemeClr val="tx1"/>
                                                  </a:solidFill>
                                                  <a:latin typeface="Cambria Math" panose="02040503050406030204" pitchFamily="18" charset="0"/>
                                                </a:rPr>
                                                <m:t>𝑥</m:t>
                                              </m:r>
                                            </m:e>
                                          </m:acc>
                                        </m:e>
                                      </m:d>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e>
                              </m:nary>
                            </m:den>
                          </m:f>
                        </m:e>
                      </m:d>
                      <m:r>
                        <a:rPr lang="en-US" sz="2200" i="1">
                          <a:latin typeface="Cambria Math" panose="02040503050406030204" pitchFamily="18" charset="0"/>
                          <a:ea typeface="Open Sans" panose="020B0606030504020204" pitchFamily="34" charset="0"/>
                          <a:cs typeface="Open Sans" panose="020B0606030504020204" pitchFamily="34" charset="0"/>
                        </a:rPr>
                        <m:t>=</m:t>
                      </m:r>
                      <m:r>
                        <a:rPr lang="en-US" sz="2200" i="1">
                          <a:latin typeface="Cambria Math" panose="02040503050406030204" pitchFamily="18" charset="0"/>
                          <a:ea typeface="Open Sans" panose="020B0606030504020204" pitchFamily="34" charset="0"/>
                          <a:cs typeface="Open Sans" panose="020B0606030504020204" pitchFamily="34" charset="0"/>
                        </a:rPr>
                        <m:t>𝒩</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𝑆𝑆</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sub>
                              </m:sSub>
                            </m:den>
                          </m:f>
                        </m:e>
                      </m:d>
                    </m:oMath>
                  </m:oMathPara>
                </a14:m>
                <a:endParaRPr lang="en-US" sz="2200" b="1" dirty="0">
                  <a:solidFill>
                    <a:schemeClr val="accent2">
                      <a:lumMod val="75000"/>
                    </a:schemeClr>
                  </a:solidFill>
                  <a:cs typeface="Times New Roman" panose="02020603050405020304" pitchFamily="18" charset="0"/>
                </a:endParaRPr>
              </a:p>
              <a:p>
                <a:endParaRPr lang="en-US" sz="22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4"/>
                <a:stretch>
                  <a:fillRect l="-37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CB005BF-F438-486F-ADB7-2D92C084D334}"/>
              </a:ext>
            </a:extLst>
          </p:cNvPr>
          <p:cNvSpPr txBox="1"/>
          <p:nvPr/>
        </p:nvSpPr>
        <p:spPr>
          <a:xfrm>
            <a:off x="7848600" y="3244334"/>
            <a:ext cx="2514600" cy="369332"/>
          </a:xfrm>
          <a:prstGeom prst="rect">
            <a:avLst/>
          </a:prstGeom>
          <a:solidFill>
            <a:schemeClr val="accent3">
              <a:lumMod val="20000"/>
              <a:lumOff val="80000"/>
            </a:schemeClr>
          </a:solidFill>
          <a:ln>
            <a:solidFill>
              <a:schemeClr val="accent3">
                <a:lumMod val="75000"/>
              </a:schemeClr>
            </a:solidFill>
          </a:ln>
        </p:spPr>
        <p:txBody>
          <a:bodyPr wrap="square" rtlCol="0">
            <a:spAutoFit/>
          </a:bodyPr>
          <a:lstStyle/>
          <a:p>
            <a:pPr algn="ctr"/>
            <a:r>
              <a:rPr lang="en-US" dirty="0"/>
              <a:t>Consistency</a:t>
            </a:r>
          </a:p>
        </p:txBody>
      </p:sp>
      <p:cxnSp>
        <p:nvCxnSpPr>
          <p:cNvPr id="6" name="Straight Arrow Connector 5">
            <a:extLst>
              <a:ext uri="{FF2B5EF4-FFF2-40B4-BE49-F238E27FC236}">
                <a16:creationId xmlns:a16="http://schemas.microsoft.com/office/drawing/2014/main" id="{298BED37-3812-43BD-9FD7-4258583B9EAF}"/>
              </a:ext>
            </a:extLst>
          </p:cNvPr>
          <p:cNvCxnSpPr>
            <a:cxnSpLocks/>
          </p:cNvCxnSpPr>
          <p:nvPr/>
        </p:nvCxnSpPr>
        <p:spPr>
          <a:xfrm flipV="1">
            <a:off x="8305800" y="2694121"/>
            <a:ext cx="0" cy="550213"/>
          </a:xfrm>
          <a:prstGeom prst="straightConnector1">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00EF885-623A-C4F9-1377-EE00EF4AE704}"/>
                  </a:ext>
                </a:extLst>
              </p:cNvPr>
              <p:cNvSpPr txBox="1"/>
              <p:nvPr/>
            </p:nvSpPr>
            <p:spPr>
              <a:xfrm>
                <a:off x="990600" y="3244334"/>
                <a:ext cx="9372597" cy="2186048"/>
              </a:xfrm>
              <a:prstGeom prst="rect">
                <a:avLst/>
              </a:prstGeom>
              <a:noFill/>
            </p:spPr>
            <p:txBody>
              <a:bodyPr wrap="square" rtlCol="0">
                <a:spAutoFit/>
              </a:bodyPr>
              <a:lstStyle/>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We typically estimate this variance from the regression: </a:t>
                </a:r>
              </a:p>
              <a:p>
                <a:pPr/>
                <a14:m>
                  <m:oMathPara xmlns:m="http://schemas.openxmlformats.org/officeDocument/2006/math">
                    <m:oMathParaPr>
                      <m:jc m:val="centerGroup"/>
                    </m:oMathParaPr>
                    <m:oMath xmlns:m="http://schemas.openxmlformats.org/officeDocument/2006/math">
                      <m:sSup>
                        <m:sSupPr>
                          <m:ctrlPr>
                            <a:rPr lang="en-US" sz="2200" b="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𝑠</m:t>
                          </m:r>
                        </m:e>
                        <m:sup>
                          <m:r>
                            <a:rPr lang="en-US" sz="2200" b="0" i="1" smtClean="0">
                              <a:latin typeface="Cambria Math" panose="02040503050406030204" pitchFamily="18" charset="0"/>
                              <a:cs typeface="Times New Roman" panose="02020603050405020304" pitchFamily="18" charset="0"/>
                            </a:rPr>
                            <m:t>2</m:t>
                          </m:r>
                        </m:sup>
                      </m:sSup>
                      <m:r>
                        <a:rPr lang="en-US" sz="2200" b="0" i="1" smtClean="0">
                          <a:latin typeface="Cambria Math" panose="02040503050406030204" pitchFamily="18" charset="0"/>
                          <a:cs typeface="Times New Roman" panose="02020603050405020304" pitchFamily="18" charset="0"/>
                        </a:rPr>
                        <m:t>=</m:t>
                      </m:r>
                      <m:f>
                        <m:fPr>
                          <m:ctrlPr>
                            <a:rPr lang="en-US" sz="2200" b="0" i="1" smtClean="0">
                              <a:latin typeface="Cambria Math" panose="02040503050406030204" pitchFamily="18" charset="0"/>
                              <a:cs typeface="Times New Roman" panose="02020603050405020304" pitchFamily="18" charset="0"/>
                            </a:rPr>
                          </m:ctrlPr>
                        </m:fPr>
                        <m:num>
                          <m:nary>
                            <m:naryPr>
                              <m:chr m:val="∑"/>
                              <m:ctrlPr>
                                <a:rPr lang="en-US" sz="2200" b="0" i="1" smtClean="0">
                                  <a:latin typeface="Cambria Math" panose="02040503050406030204" pitchFamily="18" charset="0"/>
                                  <a:cs typeface="Times New Roman" panose="02020603050405020304" pitchFamily="18" charset="0"/>
                                </a:rPr>
                              </m:ctrlPr>
                            </m:naryPr>
                            <m:sub>
                              <m:d>
                                <m:dPr>
                                  <m:begChr m:val="{"/>
                                  <m:endChr m:val="}"/>
                                  <m:ctrlPr>
                                    <a:rPr lang="en-US" sz="2200" b="0" i="1" smtClean="0">
                                      <a:latin typeface="Cambria Math" panose="02040503050406030204" pitchFamily="18" charset="0"/>
                                      <a:cs typeface="Times New Roman" panose="02020603050405020304" pitchFamily="18" charset="0"/>
                                    </a:rPr>
                                  </m:ctrlPr>
                                </m:dPr>
                                <m:e>
                                  <m:r>
                                    <a:rPr lang="en-US" sz="2200" b="0" i="1" smtClean="0">
                                      <a:latin typeface="Cambria Math" panose="02040503050406030204" pitchFamily="18" charset="0"/>
                                      <a:cs typeface="Times New Roman" panose="02020603050405020304" pitchFamily="18" charset="0"/>
                                    </a:rPr>
                                    <m:t>𝑖</m:t>
                                  </m:r>
                                  <m:r>
                                    <a:rPr lang="en-US" sz="2200" b="0" i="1" smtClean="0">
                                      <a:latin typeface="Cambria Math" panose="02040503050406030204" pitchFamily="18" charset="0"/>
                                      <a:cs typeface="Times New Roman" panose="02020603050405020304" pitchFamily="18" charset="0"/>
                                    </a:rPr>
                                    <m:t>=1</m:t>
                                  </m:r>
                                </m:e>
                              </m:d>
                            </m:sub>
                            <m:sup>
                              <m:r>
                                <a:rPr lang="en-US" sz="2200" b="0" i="1" smtClean="0">
                                  <a:latin typeface="Cambria Math" panose="02040503050406030204" pitchFamily="18" charset="0"/>
                                  <a:cs typeface="Times New Roman" panose="02020603050405020304" pitchFamily="18" charset="0"/>
                                </a:rPr>
                                <m:t>𝑛</m:t>
                              </m:r>
                            </m:sup>
                            <m:e>
                              <m:sSubSup>
                                <m:sSubSupPr>
                                  <m:ctrlPr>
                                    <a:rPr lang="en-US" sz="2200" b="0" i="1" dirty="0" smtClean="0">
                                      <a:latin typeface="Cambria Math" panose="02040503050406030204" pitchFamily="18" charset="0"/>
                                      <a:cs typeface="Times New Roman" panose="02020603050405020304" pitchFamily="18" charset="0"/>
                                    </a:rPr>
                                  </m:ctrlPr>
                                </m:sSubSupPr>
                                <m:e>
                                  <m:acc>
                                    <m:accPr>
                                      <m:chr m:val="̂"/>
                                      <m:ctrlPr>
                                        <a:rPr lang="en-US" sz="2200" b="0" i="1" smtClean="0">
                                          <a:latin typeface="Cambria Math" panose="02040503050406030204" pitchFamily="18" charset="0"/>
                                          <a:cs typeface="Times New Roman" panose="02020603050405020304" pitchFamily="18" charset="0"/>
                                        </a:rPr>
                                      </m:ctrlPr>
                                    </m:accPr>
                                    <m:e>
                                      <m:r>
                                        <a:rPr lang="en-US" sz="2200" b="0" i="1" smtClean="0">
                                          <a:latin typeface="Cambria Math" panose="02040503050406030204" pitchFamily="18" charset="0"/>
                                          <a:cs typeface="Times New Roman" panose="02020603050405020304" pitchFamily="18" charset="0"/>
                                        </a:rPr>
                                        <m:t>𝑒</m:t>
                                      </m:r>
                                    </m:e>
                                  </m:acc>
                                </m:e>
                                <m:sub>
                                  <m:r>
                                    <a:rPr lang="en-US" sz="2200" b="0" i="1" dirty="0" smtClean="0">
                                      <a:latin typeface="Cambria Math" panose="02040503050406030204" pitchFamily="18" charset="0"/>
                                      <a:cs typeface="Times New Roman" panose="02020603050405020304" pitchFamily="18" charset="0"/>
                                    </a:rPr>
                                    <m:t>𝑖</m:t>
                                  </m:r>
                                </m:sub>
                                <m:sup>
                                  <m:r>
                                    <a:rPr lang="en-US" sz="2200" b="0" i="1" dirty="0" smtClean="0">
                                      <a:latin typeface="Cambria Math" panose="02040503050406030204" pitchFamily="18" charset="0"/>
                                      <a:cs typeface="Times New Roman" panose="02020603050405020304" pitchFamily="18" charset="0"/>
                                    </a:rPr>
                                    <m:t>2</m:t>
                                  </m:r>
                                </m:sup>
                              </m:sSubSup>
                            </m:e>
                          </m:nary>
                        </m:num>
                        <m:den>
                          <m:r>
                            <a:rPr lang="en-US" sz="2200" b="0" i="1" smtClean="0">
                              <a:latin typeface="Cambria Math" panose="02040503050406030204" pitchFamily="18" charset="0"/>
                              <a:cs typeface="Times New Roman" panose="02020603050405020304" pitchFamily="18" charset="0"/>
                            </a:rPr>
                            <m:t>𝑛</m:t>
                          </m:r>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𝑘</m:t>
                          </m:r>
                          <m:r>
                            <a:rPr lang="en-US" sz="2200" b="0" i="1" smtClean="0">
                              <a:latin typeface="Cambria Math" panose="02040503050406030204" pitchFamily="18" charset="0"/>
                              <a:cs typeface="Times New Roman" panose="02020603050405020304" pitchFamily="18" charset="0"/>
                            </a:rPr>
                            <m:t>−1</m:t>
                          </m:r>
                        </m:den>
                      </m:f>
                      <m:r>
                        <a:rPr lang="en-US" sz="2200" b="0" i="0" smtClean="0">
                          <a:latin typeface="Cambria Math" panose="02040503050406030204" pitchFamily="18" charset="0"/>
                          <a:cs typeface="Times New Roman" panose="02020603050405020304" pitchFamily="18" charset="0"/>
                        </a:rPr>
                        <m:t>=</m:t>
                      </m:r>
                      <m:f>
                        <m:fPr>
                          <m:ctrlPr>
                            <a:rPr lang="en-US" sz="2200" b="0" i="1" smtClean="0">
                              <a:latin typeface="Cambria Math" panose="02040503050406030204" pitchFamily="18" charset="0"/>
                              <a:cs typeface="Times New Roman" panose="02020603050405020304" pitchFamily="18" charset="0"/>
                            </a:rPr>
                          </m:ctrlPr>
                        </m:fPr>
                        <m:num>
                          <m:r>
                            <m:rPr>
                              <m:sty m:val="p"/>
                            </m:rPr>
                            <a:rPr lang="en-US" sz="2200" b="0" i="0" smtClean="0">
                              <a:latin typeface="Cambria Math" panose="02040503050406030204" pitchFamily="18" charset="0"/>
                              <a:cs typeface="Times New Roman" panose="02020603050405020304" pitchFamily="18" charset="0"/>
                            </a:rPr>
                            <m:t>SSE</m:t>
                          </m:r>
                        </m:num>
                        <m:den>
                          <m:r>
                            <m:rPr>
                              <m:sty m:val="p"/>
                            </m:rPr>
                            <a:rPr lang="en-US" sz="2200" b="0" i="0" smtClean="0">
                              <a:latin typeface="Cambria Math" panose="02040503050406030204" pitchFamily="18" charset="0"/>
                              <a:cs typeface="Times New Roman" panose="02020603050405020304" pitchFamily="18" charset="0"/>
                            </a:rPr>
                            <m:t>n</m:t>
                          </m:r>
                          <m:r>
                            <a:rPr lang="en-US" sz="2200" b="0" i="0" smtClean="0">
                              <a:latin typeface="Cambria Math" panose="02040503050406030204" pitchFamily="18" charset="0"/>
                              <a:cs typeface="Times New Roman" panose="02020603050405020304" pitchFamily="18" charset="0"/>
                            </a:rPr>
                            <m:t>−</m:t>
                          </m:r>
                          <m:r>
                            <m:rPr>
                              <m:sty m:val="p"/>
                            </m:rPr>
                            <a:rPr lang="en-US" sz="2200" b="0" i="0" smtClean="0">
                              <a:latin typeface="Cambria Math" panose="02040503050406030204" pitchFamily="18" charset="0"/>
                              <a:cs typeface="Times New Roman" panose="02020603050405020304" pitchFamily="18" charset="0"/>
                            </a:rPr>
                            <m:t>k</m:t>
                          </m:r>
                          <m:r>
                            <a:rPr lang="en-US" sz="2200" b="0" i="0" smtClean="0">
                              <a:latin typeface="Cambria Math" panose="02040503050406030204" pitchFamily="18" charset="0"/>
                              <a:cs typeface="Times New Roman" panose="02020603050405020304" pitchFamily="18" charset="0"/>
                            </a:rPr>
                            <m:t>−1</m:t>
                          </m:r>
                        </m:den>
                      </m:f>
                    </m:oMath>
                  </m:oMathPara>
                </a14:m>
                <a:endParaRPr lang="en-US" sz="2200" b="0" dirty="0">
                  <a:latin typeface="Times New Roman" panose="02020603050405020304" pitchFamily="18" charset="0"/>
                  <a:cs typeface="Times New Roman" panose="02020603050405020304" pitchFamily="18" charset="0"/>
                </a:endParaRPr>
              </a:p>
              <a:p>
                <a:endParaRPr lang="en-US" sz="2200" b="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Given our estimate of </a:t>
                </a:r>
                <a14:m>
                  <m:oMath xmlns:m="http://schemas.openxmlformats.org/officeDocument/2006/math">
                    <m:sSup>
                      <m:sSupPr>
                        <m:ctrlPr>
                          <a:rPr lang="en-US" sz="2200" b="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𝜎</m:t>
                        </m:r>
                      </m:e>
                      <m:sup>
                        <m:r>
                          <a:rPr lang="en-US" sz="2200" b="0" i="1" smtClean="0">
                            <a:latin typeface="Cambria Math" panose="02040503050406030204" pitchFamily="18" charset="0"/>
                            <a:cs typeface="Times New Roman" panose="02020603050405020304" pitchFamily="18" charset="0"/>
                          </a:rPr>
                          <m:t>2</m:t>
                        </m:r>
                      </m:sup>
                    </m:sSup>
                  </m:oMath>
                </a14:m>
                <a:r>
                  <a:rPr lang="en-US" sz="2200" dirty="0">
                    <a:latin typeface="Times New Roman" panose="02020603050405020304" pitchFamily="18" charset="0"/>
                    <a:cs typeface="Times New Roman" panose="02020603050405020304" pitchFamily="18" charset="0"/>
                  </a:rPr>
                  <a:t>, we calculate </a:t>
                </a:r>
                <a:r>
                  <a:rPr lang="en-US" sz="2200" b="1" dirty="0">
                    <a:solidFill>
                      <a:schemeClr val="accent2">
                        <a:lumMod val="75000"/>
                      </a:schemeClr>
                    </a:solidFill>
                    <a:latin typeface="Times New Roman" panose="02020603050405020304" pitchFamily="18" charset="0"/>
                    <a:cs typeface="Times New Roman" panose="02020603050405020304" pitchFamily="18" charset="0"/>
                  </a:rPr>
                  <a:t>standard errors </a:t>
                </a:r>
                <a:r>
                  <a:rPr lang="en-US" sz="2200" dirty="0">
                    <a:latin typeface="Times New Roman" panose="02020603050405020304" pitchFamily="18" charset="0"/>
                    <a:cs typeface="Times New Roman" panose="02020603050405020304" pitchFamily="18" charset="0"/>
                  </a:rPr>
                  <a:t>for coefficients from the </a:t>
                </a:r>
                <a:r>
                  <a:rPr lang="en-US" sz="2200" b="1" dirty="0">
                    <a:latin typeface="Times New Roman" panose="02020603050405020304" pitchFamily="18" charset="0"/>
                    <a:cs typeface="Times New Roman" panose="02020603050405020304" pitchFamily="18" charset="0"/>
                  </a:rPr>
                  <a:t>variance-covariance matrix</a:t>
                </a:r>
                <a:r>
                  <a:rPr lang="en-US" sz="22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sz="220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𝑠</m:t>
                        </m:r>
                      </m:e>
                      <m:sup>
                        <m:r>
                          <a:rPr lang="en-US" sz="2200" b="0" i="1" smtClean="0">
                            <a:latin typeface="Cambria Math" panose="02040503050406030204" pitchFamily="18" charset="0"/>
                            <a:cs typeface="Times New Roman" panose="02020603050405020304" pitchFamily="18" charset="0"/>
                          </a:rPr>
                          <m:t>2</m:t>
                        </m:r>
                      </m:sup>
                    </m:sSup>
                    <m:sSup>
                      <m:sSupPr>
                        <m:ctrlPr>
                          <a:rPr lang="en-US" sz="2200" i="1" smtClean="0">
                            <a:latin typeface="Cambria Math" panose="02040503050406030204" pitchFamily="18" charset="0"/>
                            <a:cs typeface="Times New Roman" panose="02020603050405020304" pitchFamily="18" charset="0"/>
                          </a:rPr>
                        </m:ctrlPr>
                      </m:sSupPr>
                      <m:e>
                        <m:d>
                          <m:dPr>
                            <m:ctrlPr>
                              <a:rPr lang="en-US" sz="2200" i="1" smtClean="0">
                                <a:latin typeface="Cambria Math" panose="02040503050406030204" pitchFamily="18" charset="0"/>
                                <a:cs typeface="Times New Roman" panose="02020603050405020304" pitchFamily="18" charset="0"/>
                              </a:rPr>
                            </m:ctrlPr>
                          </m:dPr>
                          <m:e>
                            <m:sSup>
                              <m:sSupPr>
                                <m:ctrlPr>
                                  <a:rPr lang="en-US" sz="220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𝑋</m:t>
                                </m:r>
                              </m:e>
                              <m:sup>
                                <m:r>
                                  <a:rPr lang="en-US" sz="2200" b="0" i="1" smtClean="0">
                                    <a:latin typeface="Cambria Math" panose="02040503050406030204" pitchFamily="18" charset="0"/>
                                    <a:cs typeface="Times New Roman" panose="02020603050405020304" pitchFamily="18" charset="0"/>
                                  </a:rPr>
                                  <m:t>′</m:t>
                                </m:r>
                              </m:sup>
                            </m:sSup>
                            <m:r>
                              <a:rPr lang="en-US" sz="2200" b="0" i="1" smtClean="0">
                                <a:latin typeface="Cambria Math" panose="02040503050406030204" pitchFamily="18" charset="0"/>
                                <a:cs typeface="Times New Roman" panose="02020603050405020304" pitchFamily="18" charset="0"/>
                              </a:rPr>
                              <m:t>𝑋</m:t>
                            </m:r>
                          </m:e>
                        </m:d>
                      </m:e>
                      <m:sup>
                        <m:d>
                          <m:dPr>
                            <m:begChr m:val="{"/>
                            <m:endChr m:val="}"/>
                            <m:ctrlPr>
                              <a:rPr lang="en-US" sz="2200" i="1" smtClean="0">
                                <a:latin typeface="Cambria Math" panose="02040503050406030204" pitchFamily="18" charset="0"/>
                                <a:cs typeface="Times New Roman" panose="02020603050405020304" pitchFamily="18" charset="0"/>
                              </a:rPr>
                            </m:ctrlPr>
                          </m:dPr>
                          <m:e>
                            <m:r>
                              <a:rPr lang="en-US" sz="2200" b="0" i="1" smtClean="0">
                                <a:latin typeface="Cambria Math" panose="02040503050406030204" pitchFamily="18" charset="0"/>
                                <a:cs typeface="Times New Roman" panose="02020603050405020304" pitchFamily="18" charset="0"/>
                              </a:rPr>
                              <m:t>−1</m:t>
                            </m:r>
                          </m:e>
                        </m:d>
                      </m:sup>
                    </m:sSup>
                  </m:oMath>
                </a14:m>
                <a:endParaRPr lang="en-US" sz="2200"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C00EF885-623A-C4F9-1377-EE00EF4AE704}"/>
                  </a:ext>
                </a:extLst>
              </p:cNvPr>
              <p:cNvSpPr txBox="1">
                <a:spLocks noRot="1" noChangeAspect="1" noMove="1" noResize="1" noEditPoints="1" noAdjustHandles="1" noChangeArrowheads="1" noChangeShapeType="1" noTextEdit="1"/>
              </p:cNvSpPr>
              <p:nvPr/>
            </p:nvSpPr>
            <p:spPr>
              <a:xfrm>
                <a:off x="990600" y="3244334"/>
                <a:ext cx="9372597" cy="2186048"/>
              </a:xfrm>
              <a:prstGeom prst="rect">
                <a:avLst/>
              </a:prstGeom>
              <a:blipFill>
                <a:blip r:embed="rId5"/>
                <a:stretch>
                  <a:fillRect l="-781" t="-1950" b="-4735"/>
                </a:stretch>
              </a:blipFill>
            </p:spPr>
            <p:txBody>
              <a:bodyPr/>
              <a:lstStyle/>
              <a:p>
                <a:r>
                  <a:rPr lang="en-US">
                    <a:noFill/>
                  </a:rPr>
                  <a:t> </a:t>
                </a:r>
              </a:p>
            </p:txBody>
          </p:sp>
        </mc:Fallback>
      </mc:AlternateContent>
    </p:spTree>
    <p:extLst>
      <p:ext uri="{BB962C8B-B14F-4D97-AF65-F5344CB8AC3E}">
        <p14:creationId xmlns:p14="http://schemas.microsoft.com/office/powerpoint/2010/main" val="16104300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Sampling Distribution of </a:t>
                </a:r>
                <a14:m>
                  <m:oMath xmlns:m="http://schemas.openxmlformats.org/officeDocument/2006/math">
                    <m:acc>
                      <m:accPr>
                        <m:chr m:val="̂"/>
                        <m:ctrlPr>
                          <a:rPr lang="en-US" sz="3600" b="0" i="1" smtClean="0">
                            <a:latin typeface="Cambria Math" panose="02040503050406030204" pitchFamily="18" charset="0"/>
                            <a:cs typeface="Times New Roman" panose="02020603050405020304" pitchFamily="18" charset="0"/>
                          </a:rPr>
                        </m:ctrlPr>
                      </m:accPr>
                      <m:e>
                        <m:sSub>
                          <m:sSubPr>
                            <m:ctrlPr>
                              <a:rPr lang="en-US" sz="3600" b="0" i="1" smtClean="0">
                                <a:latin typeface="Cambria Math" panose="02040503050406030204" pitchFamily="18" charset="0"/>
                                <a:cs typeface="Times New Roman" panose="02020603050405020304" pitchFamily="18" charset="0"/>
                              </a:rPr>
                            </m:ctrlPr>
                          </m:sSubPr>
                          <m:e>
                            <m:r>
                              <a:rPr lang="en-US" sz="3600" b="0" i="1" smtClean="0">
                                <a:latin typeface="Cambria Math" panose="02040503050406030204" pitchFamily="18" charset="0"/>
                                <a:cs typeface="Times New Roman" panose="02020603050405020304" pitchFamily="18" charset="0"/>
                              </a:rPr>
                              <m:t>𝛽</m:t>
                            </m:r>
                          </m:e>
                          <m:sub>
                            <m:r>
                              <a:rPr lang="en-US" sz="3600" b="0" i="1" smtClean="0">
                                <a:latin typeface="Cambria Math" panose="02040503050406030204" pitchFamily="18" charset="0"/>
                                <a:cs typeface="Times New Roman" panose="02020603050405020304" pitchFamily="18" charset="0"/>
                              </a:rPr>
                              <m:t>𝑖</m:t>
                            </m:r>
                          </m:sub>
                        </m:sSub>
                      </m:e>
                    </m:acc>
                  </m:oMath>
                </a14:m>
                <a:endParaRPr lang="en-US" sz="3600" dirty="0">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09600" y="337392"/>
                <a:ext cx="10439400" cy="624840"/>
              </a:xfrm>
              <a:blipFill>
                <a:blip r:embed="rId3"/>
                <a:stretch>
                  <a:fillRect l="-1751" t="-17476" b="-35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200" dirty="0">
                  <a:solidFill>
                    <a:schemeClr val="tx1"/>
                  </a:solidFill>
                  <a:latin typeface="Open Sans"/>
                  <a:ea typeface="Open Sans" panose="020B0606030504020204" pitchFamily="34" charset="0"/>
                  <a:cs typeface="Open Sans" panose="020B0606030504020204" pitchFamily="34" charset="0"/>
                </a:endParaRPr>
              </a:p>
              <a:p>
                <a:r>
                  <a:rPr lang="en-US" sz="2200" dirty="0">
                    <a:cs typeface="Times New Roman" panose="02020603050405020304" pitchFamily="18" charset="0"/>
                  </a:rPr>
                  <a:t>Under homoskedasticity, there is a nice </a:t>
                </a:r>
                <a:r>
                  <a:rPr lang="en-US" sz="2200" b="1" dirty="0">
                    <a:cs typeface="Times New Roman" panose="02020603050405020304" pitchFamily="18" charset="0"/>
                  </a:rPr>
                  <a:t>sampling distribution </a:t>
                </a:r>
                <a:r>
                  <a:rPr lang="en-US" sz="2200" dirty="0">
                    <a:cs typeface="Times New Roman" panose="02020603050405020304" pitchFamily="18" charset="0"/>
                  </a:rPr>
                  <a:t>for any coefficient</a:t>
                </a:r>
              </a:p>
              <a:p>
                <a:pPr marL="0" indent="0">
                  <a:buNone/>
                </a:pPr>
                <a14:m>
                  <m:oMathPara xmlns:m="http://schemas.openxmlformats.org/officeDocument/2006/math">
                    <m:oMathParaPr>
                      <m:jc m:val="centerGroup"/>
                    </m:oMathParaPr>
                    <m:oMath xmlns:m="http://schemas.openxmlformats.org/officeDocument/2006/math">
                      <m:acc>
                        <m:accPr>
                          <m:chr m:val="̂"/>
                          <m:ctrlPr>
                            <a:rPr lang="en-US" sz="22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𝑗</m:t>
                              </m:r>
                            </m:sub>
                          </m:sSub>
                        </m:e>
                      </m:acc>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𝒩</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nary>
                                <m:naryPr>
                                  <m: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naryPr>
                                <m:sub>
                                  <m:d>
                                    <m:dPr>
                                      <m:begChr m:val="{"/>
                                      <m:end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e>
                                  </m:d>
                                </m:sub>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p>
                                <m:e>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𝑗</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rPr>
                                              </m:ctrlPr>
                                            </m:sSubPr>
                                            <m:e>
                                              <m:acc>
                                                <m:accPr>
                                                  <m:chr m:val="̅"/>
                                                  <m:ctrlPr>
                                                    <a:rPr lang="en-US" sz="2200" b="0" i="1" smtClean="0">
                                                      <a:solidFill>
                                                        <a:schemeClr val="tx1"/>
                                                      </a:solidFill>
                                                      <a:latin typeface="Cambria Math" panose="02040503050406030204" pitchFamily="18" charset="0"/>
                                                    </a:rPr>
                                                  </m:ctrlPr>
                                                </m:accPr>
                                                <m:e>
                                                  <m:r>
                                                    <a:rPr lang="en-US" sz="2200" b="0" i="1" smtClean="0">
                                                      <a:solidFill>
                                                        <a:schemeClr val="tx1"/>
                                                      </a:solidFill>
                                                      <a:latin typeface="Cambria Math" panose="02040503050406030204" pitchFamily="18" charset="0"/>
                                                    </a:rPr>
                                                    <m:t>𝑥</m:t>
                                                  </m:r>
                                                </m:e>
                                              </m:acc>
                                            </m:e>
                                            <m:sub>
                                              <m:r>
                                                <a:rPr lang="en-US" sz="2200" b="0" i="1" smtClean="0">
                                                  <a:solidFill>
                                                    <a:schemeClr val="tx1"/>
                                                  </a:solidFill>
                                                  <a:latin typeface="Cambria Math" panose="02040503050406030204" pitchFamily="18" charset="0"/>
                                                </a:rPr>
                                                <m:t>𝑗</m:t>
                                              </m:r>
                                            </m:sub>
                                          </m:sSub>
                                        </m:e>
                                      </m:d>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e>
                              </m:nary>
                            </m:den>
                          </m:f>
                        </m:e>
                      </m:d>
                      <m:r>
                        <a:rPr lang="en-US" sz="2200" i="1">
                          <a:latin typeface="Cambria Math" panose="02040503050406030204" pitchFamily="18" charset="0"/>
                          <a:ea typeface="Open Sans" panose="020B0606030504020204" pitchFamily="34" charset="0"/>
                          <a:cs typeface="Open Sans" panose="020B0606030504020204" pitchFamily="34" charset="0"/>
                        </a:rPr>
                        <m:t>=</m:t>
                      </m:r>
                      <m:r>
                        <a:rPr lang="en-US" sz="2200" i="1">
                          <a:latin typeface="Cambria Math" panose="02040503050406030204" pitchFamily="18" charset="0"/>
                          <a:ea typeface="Open Sans" panose="020B0606030504020204" pitchFamily="34" charset="0"/>
                          <a:cs typeface="Open Sans" panose="020B0606030504020204" pitchFamily="34" charset="0"/>
                        </a:rPr>
                        <m:t>𝒩</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𝑆𝑆</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e>
                                <m: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𝑗</m:t>
                                      </m:r>
                                    </m:sub>
                                  </m:sSub>
                                </m:sub>
                              </m:sSub>
                            </m:den>
                          </m:f>
                        </m:e>
                      </m:d>
                    </m:oMath>
                  </m:oMathPara>
                </a14:m>
                <a:endParaRPr lang="en-US" sz="2200" b="1" dirty="0">
                  <a:solidFill>
                    <a:schemeClr val="accent2">
                      <a:lumMod val="75000"/>
                    </a:schemeClr>
                  </a:solidFill>
                  <a:cs typeface="Times New Roman" panose="02020603050405020304" pitchFamily="18" charset="0"/>
                </a:endParaRPr>
              </a:p>
              <a:p>
                <a:pPr marL="0" indent="0">
                  <a:buNone/>
                </a:pPr>
                <a:r>
                  <a:rPr lang="en-US" sz="2200" b="1" dirty="0">
                    <a:solidFill>
                      <a:schemeClr val="accent2">
                        <a:lumMod val="75000"/>
                      </a:schemeClr>
                    </a:solidFill>
                    <a:cs typeface="Times New Roman" panose="02020603050405020304" pitchFamily="18" charset="0"/>
                  </a:rPr>
                  <a:t>Hence, what affects the precision of our regression coefficient? </a:t>
                </a:r>
              </a:p>
              <a:p>
                <a:pPr marL="457200" indent="-457200">
                  <a:buFont typeface="+mj-lt"/>
                  <a:buAutoNum type="arabicPeriod"/>
                </a:pPr>
                <a:r>
                  <a:rPr lang="en-US" sz="2200" dirty="0">
                    <a:solidFill>
                      <a:schemeClr val="tx1"/>
                    </a:solidFill>
                    <a:cs typeface="Times New Roman" panose="02020603050405020304" pitchFamily="18" charset="0"/>
                  </a:rPr>
                  <a:t>The error variance (</a:t>
                </a:r>
                <a14:m>
                  <m:oMath xmlns:m="http://schemas.openxmlformats.org/officeDocument/2006/math">
                    <m:r>
                      <a:rPr lang="en-US" sz="2200" b="0" i="1" smtClean="0">
                        <a:solidFill>
                          <a:schemeClr val="tx1"/>
                        </a:solidFill>
                        <a:latin typeface="Cambria Math" panose="02040503050406030204" pitchFamily="18" charset="0"/>
                        <a:cs typeface="Times New Roman" panose="02020603050405020304" pitchFamily="18" charset="0"/>
                      </a:rPr>
                      <m:t>↑</m:t>
                    </m:r>
                    <m:sSup>
                      <m:sSupPr>
                        <m:ctrlPr>
                          <a:rPr lang="en-US" sz="2200" b="0" i="1" smtClean="0">
                            <a:solidFill>
                              <a:schemeClr val="tx1"/>
                            </a:solidFill>
                            <a:latin typeface="Cambria Math" panose="02040503050406030204" pitchFamily="18" charset="0"/>
                            <a:cs typeface="Times New Roman" panose="02020603050405020304" pitchFamily="18" charset="0"/>
                          </a:rPr>
                        </m:ctrlPr>
                      </m:sSupPr>
                      <m:e>
                        <m:r>
                          <a:rPr lang="en-US" sz="2200" b="0" i="1" smtClean="0">
                            <a:solidFill>
                              <a:schemeClr val="tx1"/>
                            </a:solidFill>
                            <a:latin typeface="Cambria Math" panose="02040503050406030204" pitchFamily="18" charset="0"/>
                            <a:cs typeface="Times New Roman" panose="02020603050405020304" pitchFamily="18" charset="0"/>
                          </a:rPr>
                          <m:t>𝜎</m:t>
                        </m:r>
                      </m:e>
                      <m:sup>
                        <m:r>
                          <a:rPr lang="en-US" sz="2200" b="0" i="1" smtClean="0">
                            <a:solidFill>
                              <a:schemeClr val="tx1"/>
                            </a:solidFill>
                            <a:latin typeface="Cambria Math" panose="02040503050406030204" pitchFamily="18" charset="0"/>
                            <a:cs typeface="Times New Roman" panose="02020603050405020304" pitchFamily="18" charset="0"/>
                          </a:rPr>
                          <m:t>2</m:t>
                        </m:r>
                      </m:sup>
                    </m:sSup>
                    <m:r>
                      <a:rPr lang="en-US" sz="2200" b="0" i="1" smtClean="0">
                        <a:solidFill>
                          <a:schemeClr val="tx1"/>
                        </a:solidFill>
                        <a:latin typeface="Cambria Math" panose="02040503050406030204" pitchFamily="18" charset="0"/>
                        <a:cs typeface="Times New Roman" panose="02020603050405020304" pitchFamily="18" charset="0"/>
                      </a:rPr>
                      <m:t>⇒↑</m:t>
                    </m:r>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𝜎</m:t>
                        </m:r>
                      </m:e>
                      <m:sub>
                        <m:r>
                          <a:rPr lang="en-US" sz="2200" b="0" i="1" smtClean="0">
                            <a:solidFill>
                              <a:schemeClr val="tx1"/>
                            </a:solidFill>
                            <a:latin typeface="Cambria Math" panose="02040503050406030204" pitchFamily="18" charset="0"/>
                            <a:cs typeface="Times New Roman" panose="02020603050405020304" pitchFamily="18" charset="0"/>
                          </a:rPr>
                          <m:t>𝛽</m:t>
                        </m:r>
                      </m:sub>
                    </m:sSub>
                    <m:r>
                      <a:rPr lang="en-US" sz="2200" b="0" i="0" smtClean="0">
                        <a:solidFill>
                          <a:schemeClr val="tx1"/>
                        </a:solidFill>
                        <a:latin typeface="Cambria Math" panose="02040503050406030204" pitchFamily="18" charset="0"/>
                        <a:cs typeface="Times New Roman" panose="02020603050405020304" pitchFamily="18" charset="0"/>
                      </a:rPr>
                      <m:t>)</m:t>
                    </m:r>
                  </m:oMath>
                </a14:m>
                <a:endParaRPr lang="en-US" sz="2200" dirty="0">
                  <a:solidFill>
                    <a:schemeClr val="tx1"/>
                  </a:solidFill>
                  <a:cs typeface="Times New Roman" panose="02020603050405020304" pitchFamily="18" charset="0"/>
                </a:endParaRPr>
              </a:p>
              <a:p>
                <a:pPr marL="457200" indent="-457200">
                  <a:buFont typeface="+mj-lt"/>
                  <a:buAutoNum type="arabicPeriod"/>
                </a:pPr>
                <a:r>
                  <a:rPr lang="en-US" sz="2200" dirty="0">
                    <a:solidFill>
                      <a:schemeClr val="tx1"/>
                    </a:solidFill>
                    <a:cs typeface="Times New Roman" panose="02020603050405020304" pitchFamily="18" charset="0"/>
                  </a:rPr>
                  <a:t>Variation in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𝑥</m:t>
                        </m:r>
                      </m:e>
                      <m:sub>
                        <m:r>
                          <a:rPr lang="en-US" sz="2200" b="0" i="1" smtClean="0">
                            <a:solidFill>
                              <a:schemeClr val="tx1"/>
                            </a:solidFill>
                            <a:latin typeface="Cambria Math" panose="02040503050406030204" pitchFamily="18" charset="0"/>
                            <a:cs typeface="Times New Roman" panose="02020603050405020304" pitchFamily="18" charset="0"/>
                          </a:rPr>
                          <m:t>𝑗</m:t>
                        </m:r>
                      </m:sub>
                    </m:sSub>
                  </m:oMath>
                </a14:m>
                <a:r>
                  <a:rPr lang="en-US" sz="2200" dirty="0">
                    <a:solidFill>
                      <a:schemeClr val="tx1"/>
                    </a:solidFill>
                    <a:cs typeface="Times New Roman" panose="02020603050405020304" pitchFamily="18" charset="0"/>
                  </a:rPr>
                  <a:t> (</a:t>
                </a:r>
                <a14:m>
                  <m:oMath xmlns:m="http://schemas.openxmlformats.org/officeDocument/2006/math">
                    <m:r>
                      <a:rPr lang="en-US" sz="2200" i="1">
                        <a:solidFill>
                          <a:schemeClr val="tx1"/>
                        </a:solidFill>
                        <a:latin typeface="Cambria Math" panose="02040503050406030204" pitchFamily="18" charset="0"/>
                        <a:cs typeface="Times New Roman" panose="02020603050405020304" pitchFamily="18" charset="0"/>
                      </a:rPr>
                      <m:t>↑</m:t>
                    </m:r>
                    <m:r>
                      <a:rPr lang="en-US" sz="2200" b="0" i="1" smtClean="0">
                        <a:solidFill>
                          <a:schemeClr val="tx1"/>
                        </a:solidFill>
                        <a:latin typeface="Cambria Math" panose="02040503050406030204" pitchFamily="18" charset="0"/>
                        <a:cs typeface="Times New Roman" panose="02020603050405020304" pitchFamily="18" charset="0"/>
                      </a:rPr>
                      <m:t>𝑆𝑆</m:t>
                    </m:r>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𝑇</m:t>
                        </m:r>
                      </m:e>
                      <m:sub>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𝑥</m:t>
                            </m:r>
                          </m:e>
                          <m:sub>
                            <m:r>
                              <a:rPr lang="en-US" sz="2200" b="0" i="1" smtClean="0">
                                <a:solidFill>
                                  <a:schemeClr val="tx1"/>
                                </a:solidFill>
                                <a:latin typeface="Cambria Math" panose="02040503050406030204" pitchFamily="18" charset="0"/>
                                <a:cs typeface="Times New Roman" panose="02020603050405020304" pitchFamily="18" charset="0"/>
                              </a:rPr>
                              <m:t>𝑗</m:t>
                            </m:r>
                          </m:sub>
                        </m:sSub>
                      </m:sub>
                    </m:sSub>
                    <m:r>
                      <a:rPr lang="en-US" sz="2200" i="1">
                        <a:solidFill>
                          <a:schemeClr val="tx1"/>
                        </a:solidFill>
                        <a:latin typeface="Cambria Math" panose="02040503050406030204" pitchFamily="18" charset="0"/>
                        <a:cs typeface="Times New Roman" panose="02020603050405020304" pitchFamily="18" charset="0"/>
                      </a:rPr>
                      <m:t>⇒</m:t>
                    </m:r>
                    <m:r>
                      <a:rPr lang="en-US" sz="2200" b="0" i="1" smtClean="0">
                        <a:solidFill>
                          <a:schemeClr val="tx1"/>
                        </a:solidFill>
                        <a:latin typeface="Cambria Math" panose="02040503050406030204" pitchFamily="18" charset="0"/>
                        <a:cs typeface="Times New Roman" panose="02020603050405020304" pitchFamily="18" charset="0"/>
                      </a:rPr>
                      <m:t>↓</m:t>
                    </m:r>
                    <m:sSub>
                      <m:sSubPr>
                        <m:ctrlPr>
                          <a:rPr lang="en-US" sz="2200" i="1">
                            <a:solidFill>
                              <a:schemeClr val="tx1"/>
                            </a:solidFill>
                            <a:latin typeface="Cambria Math" panose="02040503050406030204" pitchFamily="18" charset="0"/>
                            <a:cs typeface="Times New Roman" panose="02020603050405020304" pitchFamily="18" charset="0"/>
                          </a:rPr>
                        </m:ctrlPr>
                      </m:sSubPr>
                      <m:e>
                        <m:r>
                          <a:rPr lang="en-US" sz="2200" i="1">
                            <a:solidFill>
                              <a:schemeClr val="tx1"/>
                            </a:solidFill>
                            <a:latin typeface="Cambria Math" panose="02040503050406030204" pitchFamily="18" charset="0"/>
                            <a:cs typeface="Times New Roman" panose="02020603050405020304" pitchFamily="18" charset="0"/>
                          </a:rPr>
                          <m:t>𝜎</m:t>
                        </m:r>
                      </m:e>
                      <m:sub>
                        <m:r>
                          <a:rPr lang="en-US" sz="2200" i="1">
                            <a:solidFill>
                              <a:schemeClr val="tx1"/>
                            </a:solidFill>
                            <a:latin typeface="Cambria Math" panose="02040503050406030204" pitchFamily="18" charset="0"/>
                            <a:cs typeface="Times New Roman" panose="02020603050405020304" pitchFamily="18" charset="0"/>
                          </a:rPr>
                          <m:t>𝛽</m:t>
                        </m:r>
                      </m:sub>
                    </m:sSub>
                    <m:r>
                      <a:rPr lang="en-US" sz="2200">
                        <a:solidFill>
                          <a:schemeClr val="tx1"/>
                        </a:solidFill>
                        <a:latin typeface="Cambria Math" panose="02040503050406030204" pitchFamily="18" charset="0"/>
                        <a:cs typeface="Times New Roman" panose="02020603050405020304" pitchFamily="18" charset="0"/>
                      </a:rPr>
                      <m:t>)</m:t>
                    </m:r>
                  </m:oMath>
                </a14:m>
                <a:r>
                  <a:rPr lang="en-US" sz="2200" dirty="0">
                    <a:solidFill>
                      <a:schemeClr val="tx1"/>
                    </a:solidFill>
                    <a:cs typeface="Times New Roman" panose="02020603050405020304" pitchFamily="18" charset="0"/>
                  </a:rPr>
                  <a:t> – variation in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𝑥</m:t>
                        </m:r>
                      </m:e>
                      <m:sub>
                        <m:r>
                          <a:rPr lang="en-US" sz="2200" b="0" i="1" smtClean="0">
                            <a:solidFill>
                              <a:schemeClr val="tx1"/>
                            </a:solidFill>
                            <a:latin typeface="Cambria Math" panose="02040503050406030204" pitchFamily="18" charset="0"/>
                            <a:cs typeface="Times New Roman" panose="02020603050405020304" pitchFamily="18" charset="0"/>
                          </a:rPr>
                          <m:t>𝑗</m:t>
                        </m:r>
                      </m:sub>
                    </m:sSub>
                  </m:oMath>
                </a14:m>
                <a:r>
                  <a:rPr lang="en-US" sz="2200" dirty="0">
                    <a:solidFill>
                      <a:schemeClr val="tx1"/>
                    </a:solidFill>
                    <a:cs typeface="Times New Roman" panose="02020603050405020304" pitchFamily="18" charset="0"/>
                  </a:rPr>
                  <a:t> is a good thing!</a:t>
                </a:r>
              </a:p>
              <a:p>
                <a:pPr marL="457200" indent="-457200">
                  <a:buFont typeface="+mj-lt"/>
                  <a:buAutoNum type="arabicPeriod"/>
                </a:pPr>
                <a:r>
                  <a:rPr lang="en-US" sz="2200" dirty="0">
                    <a:solidFill>
                      <a:schemeClr val="tx1"/>
                    </a:solidFill>
                    <a:cs typeface="Times New Roman" panose="02020603050405020304" pitchFamily="18" charset="0"/>
                  </a:rPr>
                  <a:t>Size of data: since SST is summed over </a:t>
                </a:r>
                <a14:m>
                  <m:oMath xmlns:m="http://schemas.openxmlformats.org/officeDocument/2006/math">
                    <m:r>
                      <a:rPr lang="en-US" sz="2200" b="0" i="1" smtClean="0">
                        <a:solidFill>
                          <a:schemeClr val="tx1"/>
                        </a:solidFill>
                        <a:latin typeface="Cambria Math" panose="02040503050406030204" pitchFamily="18" charset="0"/>
                        <a:cs typeface="Times New Roman" panose="02020603050405020304" pitchFamily="18" charset="0"/>
                      </a:rPr>
                      <m:t>𝑛</m:t>
                    </m:r>
                  </m:oMath>
                </a14:m>
                <a:r>
                  <a:rPr lang="en-US" sz="2200" dirty="0">
                    <a:solidFill>
                      <a:schemeClr val="tx1"/>
                    </a:solidFill>
                    <a:cs typeface="Times New Roman" panose="02020603050405020304" pitchFamily="18" charset="0"/>
                  </a:rPr>
                  <a:t>, </a:t>
                </a:r>
                <a14:m>
                  <m:oMath xmlns:m="http://schemas.openxmlformats.org/officeDocument/2006/math">
                    <m:r>
                      <a:rPr lang="en-US" sz="2200" b="0" i="1" smtClean="0">
                        <a:solidFill>
                          <a:schemeClr val="tx1"/>
                        </a:solidFill>
                        <a:latin typeface="Cambria Math" panose="02040503050406030204" pitchFamily="18" charset="0"/>
                        <a:cs typeface="Times New Roman" panose="02020603050405020304" pitchFamily="18" charset="0"/>
                      </a:rPr>
                      <m:t>𝑉𝑎𝑟</m:t>
                    </m:r>
                    <m:r>
                      <a:rPr lang="en-US" sz="2200" b="0" i="1" smtClean="0">
                        <a:solidFill>
                          <a:schemeClr val="tx1"/>
                        </a:solidFill>
                        <a:latin typeface="Cambria Math" panose="02040503050406030204" pitchFamily="18" charset="0"/>
                        <a:cs typeface="Times New Roman" panose="02020603050405020304" pitchFamily="18" charset="0"/>
                      </a:rPr>
                      <m:t>(</m:t>
                    </m:r>
                    <m:acc>
                      <m:accPr>
                        <m:chr m:val="̂"/>
                        <m:ctrlPr>
                          <a:rPr lang="en-US" sz="2200" b="0" i="1" smtClean="0">
                            <a:solidFill>
                              <a:schemeClr val="tx1"/>
                            </a:solidFill>
                            <a:latin typeface="Cambria Math" panose="02040503050406030204" pitchFamily="18" charset="0"/>
                            <a:cs typeface="Times New Roman" panose="02020603050405020304" pitchFamily="18" charset="0"/>
                          </a:rPr>
                        </m:ctrlPr>
                      </m:accPr>
                      <m:e>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𝑗</m:t>
                            </m:r>
                          </m:sub>
                        </m:sSub>
                      </m:e>
                    </m:acc>
                    <m:r>
                      <a:rPr lang="en-US" sz="2200" b="0" i="1" smtClean="0">
                        <a:solidFill>
                          <a:schemeClr val="tx1"/>
                        </a:solidFill>
                        <a:latin typeface="Cambria Math" panose="02040503050406030204" pitchFamily="18" charset="0"/>
                        <a:cs typeface="Times New Roman" panose="02020603050405020304" pitchFamily="18" charset="0"/>
                      </a:rPr>
                      <m:t>)</m:t>
                    </m:r>
                  </m:oMath>
                </a14:m>
                <a:r>
                  <a:rPr lang="en-US" sz="2200" dirty="0">
                    <a:solidFill>
                      <a:schemeClr val="tx1"/>
                    </a:solidFill>
                    <a:cs typeface="Times New Roman" panose="02020603050405020304" pitchFamily="18" charset="0"/>
                  </a:rPr>
                  <a:t> shrinks at </a:t>
                </a:r>
                <a14:m>
                  <m:oMath xmlns:m="http://schemas.openxmlformats.org/officeDocument/2006/math">
                    <m:f>
                      <m:fPr>
                        <m:ctrlPr>
                          <a:rPr lang="en-US" sz="2200" b="0" i="1" smtClean="0">
                            <a:solidFill>
                              <a:schemeClr val="tx1"/>
                            </a:solidFill>
                            <a:latin typeface="Cambria Math" panose="02040503050406030204" pitchFamily="18" charset="0"/>
                            <a:cs typeface="Times New Roman" panose="02020603050405020304" pitchFamily="18" charset="0"/>
                          </a:rPr>
                        </m:ctrlPr>
                      </m:fPr>
                      <m:num>
                        <m:r>
                          <a:rPr lang="en-US" sz="2200" b="0" i="1" smtClean="0">
                            <a:solidFill>
                              <a:schemeClr val="tx1"/>
                            </a:solidFill>
                            <a:latin typeface="Cambria Math" panose="02040503050406030204" pitchFamily="18" charset="0"/>
                            <a:cs typeface="Times New Roman" panose="02020603050405020304" pitchFamily="18" charset="0"/>
                          </a:rPr>
                          <m:t>1</m:t>
                        </m:r>
                      </m:num>
                      <m:den>
                        <m:r>
                          <a:rPr lang="en-US" sz="2200" b="0" i="1" smtClean="0">
                            <a:solidFill>
                              <a:schemeClr val="tx1"/>
                            </a:solidFill>
                            <a:latin typeface="Cambria Math" panose="02040503050406030204" pitchFamily="18" charset="0"/>
                            <a:cs typeface="Times New Roman" panose="02020603050405020304" pitchFamily="18" charset="0"/>
                          </a:rPr>
                          <m:t>𝑛</m:t>
                        </m:r>
                      </m:den>
                    </m:f>
                  </m:oMath>
                </a14:m>
                <a:endParaRPr lang="en-US" sz="22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2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2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4"/>
                <a:stretch>
                  <a:fillRect l="-806"/>
                </a:stretch>
              </a:blipFill>
            </p:spPr>
            <p:txBody>
              <a:bodyPr/>
              <a:lstStyle/>
              <a:p>
                <a:r>
                  <a:rPr lang="en-US">
                    <a:noFill/>
                  </a:rPr>
                  <a:t> </a:t>
                </a:r>
              </a:p>
            </p:txBody>
          </p:sp>
        </mc:Fallback>
      </mc:AlternateContent>
    </p:spTree>
    <p:extLst>
      <p:ext uri="{BB962C8B-B14F-4D97-AF65-F5344CB8AC3E}">
        <p14:creationId xmlns:p14="http://schemas.microsoft.com/office/powerpoint/2010/main" val="39055504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Standard Errors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r>
                  <a:rPr lang="en-US" sz="2400" dirty="0">
                    <a:cs typeface="Times New Roman" panose="02020603050405020304" pitchFamily="18" charset="0"/>
                  </a:rPr>
                  <a:t>The standard deviation of an estimator is referred to as a </a:t>
                </a:r>
                <a:r>
                  <a:rPr lang="en-US" sz="2400" b="1" dirty="0">
                    <a:solidFill>
                      <a:schemeClr val="accent2">
                        <a:lumMod val="75000"/>
                      </a:schemeClr>
                    </a:solidFill>
                    <a:cs typeface="Times New Roman" panose="02020603050405020304" pitchFamily="18" charset="0"/>
                  </a:rPr>
                  <a:t>standard error</a:t>
                </a:r>
              </a:p>
              <a:p>
                <a:r>
                  <a:rPr lang="en-US" sz="2400" b="1" dirty="0">
                    <a:solidFill>
                      <a:schemeClr val="accent2">
                        <a:lumMod val="75000"/>
                      </a:schemeClr>
                    </a:solidFill>
                    <a:cs typeface="Times New Roman" panose="02020603050405020304" pitchFamily="18" charset="0"/>
                  </a:rPr>
                  <a:t>Standard errors </a:t>
                </a:r>
                <a:r>
                  <a:rPr lang="en-US" sz="2400" dirty="0">
                    <a:cs typeface="Times New Roman" panose="02020603050405020304" pitchFamily="18" charset="0"/>
                  </a:rPr>
                  <a:t>allow you to use what you </a:t>
                </a:r>
                <a:r>
                  <a:rPr lang="en-US" sz="2400" u="sng" dirty="0">
                    <a:cs typeface="Times New Roman" panose="02020603050405020304" pitchFamily="18" charset="0"/>
                  </a:rPr>
                  <a:t>observe</a:t>
                </a:r>
                <a:r>
                  <a:rPr lang="en-US" sz="2400" dirty="0">
                    <a:cs typeface="Times New Roman" panose="02020603050405020304" pitchFamily="18" charset="0"/>
                  </a:rPr>
                  <a:t> in a regression to test hypotheses about the (</a:t>
                </a:r>
                <a:r>
                  <a:rPr lang="en-US" sz="2400" u="sng" dirty="0">
                    <a:cs typeface="Times New Roman" panose="02020603050405020304" pitchFamily="18" charset="0"/>
                  </a:rPr>
                  <a:t>unobserved</a:t>
                </a:r>
                <a:r>
                  <a:rPr lang="en-US" sz="2400" dirty="0">
                    <a:cs typeface="Times New Roman" panose="02020603050405020304" pitchFamily="18" charset="0"/>
                  </a:rPr>
                  <a:t>) data generating process</a:t>
                </a:r>
              </a:p>
              <a:p>
                <a:r>
                  <a:rPr lang="en-US" sz="2400" dirty="0">
                    <a:cs typeface="Times New Roman" panose="02020603050405020304" pitchFamily="18" charset="0"/>
                  </a:rPr>
                  <a:t>In a regression: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𝑠𝑒</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e>
                      </m:d>
                      <m:r>
                        <a:rPr lang="en-US" sz="2400" b="0" i="1" smtClean="0">
                          <a:latin typeface="Cambria Math" panose="02040503050406030204" pitchFamily="18" charset="0"/>
                          <a:cs typeface="Times New Roman" panose="02020603050405020304" pitchFamily="18" charset="0"/>
                        </a:rPr>
                        <m:t>=</m:t>
                      </m:r>
                      <m:rad>
                        <m:radPr>
                          <m:degHide m:val="on"/>
                          <m:ctrlPr>
                            <a:rPr lang="en-US" sz="2400" b="0" i="1" smtClean="0">
                              <a:latin typeface="Cambria Math" panose="02040503050406030204" pitchFamily="18" charset="0"/>
                              <a:cs typeface="Times New Roman" panose="02020603050405020304" pitchFamily="18" charset="0"/>
                            </a:rPr>
                          </m:ctrlPr>
                        </m:radPr>
                        <m:deg/>
                        <m:e>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1</m:t>
                              </m:r>
                            </m:num>
                            <m:den>
                              <m:r>
                                <a:rPr lang="en-US" sz="2400" b="0" i="1" smtClean="0">
                                  <a:latin typeface="Cambria Math" panose="02040503050406030204" pitchFamily="18" charset="0"/>
                                  <a:cs typeface="Times New Roman" panose="02020603050405020304" pitchFamily="18" charset="0"/>
                                </a:rPr>
                                <m:t>𝑛</m:t>
                              </m:r>
                              <m:r>
                                <a:rPr lang="en-US" sz="2400" b="0" i="1" smtClean="0">
                                  <a:latin typeface="Cambria Math" panose="02040503050406030204" pitchFamily="18" charset="0"/>
                                  <a:cs typeface="Times New Roman" panose="02020603050405020304" pitchFamily="18" charset="0"/>
                                </a:rPr>
                                <m:t>−2</m:t>
                              </m:r>
                            </m:den>
                          </m:f>
                          <m:r>
                            <a:rPr lang="en-US" sz="2400" b="0" i="1" smtClean="0">
                              <a:latin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𝑖</m:t>
                                              </m:r>
                                            </m:sub>
                                          </m:sSub>
                                        </m:e>
                                      </m:acc>
                                    </m:e>
                                  </m:d>
                                </m:e>
                                <m:sup>
                                  <m:r>
                                    <a:rPr lang="en-US" sz="2400" b="0" i="1" smtClean="0">
                                      <a:latin typeface="Cambria Math" panose="02040503050406030204" pitchFamily="18" charset="0"/>
                                      <a:cs typeface="Times New Roman" panose="02020603050405020304" pitchFamily="18" charset="0"/>
                                    </a:rPr>
                                    <m:t>2</m:t>
                                  </m:r>
                                </m:sup>
                              </m:sSup>
                            </m:num>
                            <m:den>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e>
                                      </m:acc>
                                    </m:e>
                                  </m:d>
                                </m:e>
                                <m:sup>
                                  <m:r>
                                    <a:rPr lang="en-US" sz="2400" b="0" i="1" smtClean="0">
                                      <a:latin typeface="Cambria Math" panose="02040503050406030204" pitchFamily="18" charset="0"/>
                                      <a:cs typeface="Times New Roman" panose="02020603050405020304" pitchFamily="18" charset="0"/>
                                    </a:rPr>
                                    <m:t>2</m:t>
                                  </m:r>
                                </m:sup>
                              </m:sSup>
                            </m:den>
                          </m:f>
                        </m:e>
                      </m:rad>
                    </m:oMath>
                  </m:oMathPara>
                </a14:m>
                <a:endParaRPr lang="en-US" sz="2400" dirty="0">
                  <a:cs typeface="Times New Roman" panose="02020603050405020304" pitchFamily="18" charset="0"/>
                </a:endParaRPr>
              </a:p>
              <a:p>
                <a:pPr marL="274320" lvl="1" indent="0">
                  <a:buNone/>
                </a:pPr>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2"/>
                <a:stretch>
                  <a:fillRect l="-434"/>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8DD5C2EF-1402-4E98-8819-1F9C91BB1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0729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Hypothesis Testing</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dirty="0">
                    <a:cs typeface="Times New Roman" panose="02020603050405020304" pitchFamily="18" charset="0"/>
                  </a:rPr>
                  <a:t>Example: We care about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after controlling for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a:t>
                </a:r>
              </a:p>
              <a:p>
                <a:pPr lvl="1"/>
                <a:r>
                  <a:rPr lang="en-US" sz="2400" dirty="0">
                    <a:cs typeface="Times New Roman" panose="02020603050405020304" pitchFamily="18" charset="0"/>
                  </a:rPr>
                  <a:t>Can we say that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a:t>
                </a:r>
              </a:p>
              <a:p>
                <a:pPr marL="274320" lvl="1" indent="0">
                  <a:buNone/>
                </a:pPr>
                <a:endParaRPr lang="en-US" sz="2400" dirty="0">
                  <a:cs typeface="Times New Roman" panose="02020603050405020304" pitchFamily="18" charset="0"/>
                </a:endParaRPr>
              </a:p>
              <a:p>
                <a:pPr marL="274320" lvl="1" indent="0">
                  <a:buNone/>
                </a:pPr>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2"/>
                <a:stretch>
                  <a:fillRect l="-930"/>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8DD5C2EF-1402-4E98-8819-1F9C91BB1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77798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Hypothesis Testing</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dirty="0">
                    <a:cs typeface="Times New Roman" panose="02020603050405020304" pitchFamily="18" charset="0"/>
                  </a:rPr>
                  <a:t>Example: We care about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after controlling for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a:t>
                </a:r>
              </a:p>
              <a:p>
                <a:pPr lvl="1"/>
                <a:r>
                  <a:rPr lang="en-US" sz="2400" dirty="0">
                    <a:cs typeface="Times New Roman" panose="02020603050405020304" pitchFamily="18" charset="0"/>
                  </a:rPr>
                  <a:t>Can we say that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a:t>
                </a:r>
              </a:p>
              <a:p>
                <a:pPr marL="274320" lvl="1" indent="0">
                  <a:buNone/>
                </a:pPr>
                <a:endParaRPr lang="en-US" sz="2400" dirty="0">
                  <a:cs typeface="Times New Roman" panose="02020603050405020304" pitchFamily="18" charset="0"/>
                </a:endParaRPr>
              </a:p>
              <a:p>
                <a:pPr marL="274320" lvl="1" indent="0">
                  <a:buNone/>
                </a:pPr>
                <a:r>
                  <a:rPr lang="en-US" sz="2400" b="1" dirty="0">
                    <a:cs typeface="Times New Roman" panose="02020603050405020304" pitchFamily="18" charset="0"/>
                  </a:rPr>
                  <a:t>Null hypothesis</a:t>
                </a:r>
                <a:r>
                  <a:rPr lang="en-US" sz="2400" dirty="0">
                    <a:cs typeface="Times New Roman" panose="02020603050405020304" pitchFamily="18" charset="0"/>
                  </a:rPr>
                  <a:t>: </a:t>
                </a:r>
                <a14:m>
                  <m:oMath xmlns:m="http://schemas.openxmlformats.org/officeDocument/2006/math">
                    <m:sSub>
                      <m:sSubPr>
                        <m:ctrlPr>
                          <a:rPr lang="en-US" sz="240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ℋ</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(the typical null hypothesis) </a:t>
                </a:r>
              </a:p>
              <a:p>
                <a:pPr marL="274320" lvl="1" indent="0">
                  <a:buNone/>
                </a:pPr>
                <a:r>
                  <a:rPr lang="en-US" sz="2400" b="1" dirty="0">
                    <a:cs typeface="Times New Roman" panose="02020603050405020304" pitchFamily="18" charset="0"/>
                  </a:rPr>
                  <a:t>Alternative hypothesis</a:t>
                </a:r>
                <a:r>
                  <a:rPr lang="en-US" sz="2400" dirty="0">
                    <a:cs typeface="Times New Roman" panose="02020603050405020304" pitchFamily="18" charset="0"/>
                  </a:rPr>
                  <a:t>: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ℋ</m:t>
                        </m:r>
                      </m:e>
                      <m:sub>
                        <m:r>
                          <a:rPr lang="en-US" sz="2400" b="0" i="1" smtClean="0">
                            <a:latin typeface="Cambria Math" panose="02040503050406030204" pitchFamily="18" charset="0"/>
                            <a:cs typeface="Times New Roman" panose="02020603050405020304" pitchFamily="18" charset="0"/>
                          </a:rPr>
                          <m:t>𝐴</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≠0</m:t>
                    </m:r>
                  </m:oMath>
                </a14:m>
                <a:endParaRPr lang="en-US" sz="2400" b="0" dirty="0">
                  <a:cs typeface="Times New Roman" panose="02020603050405020304" pitchFamily="18" charset="0"/>
                </a:endParaRPr>
              </a:p>
              <a:p>
                <a:pPr marL="274320" lvl="1" indent="0">
                  <a:buNone/>
                </a:pPr>
                <a:r>
                  <a:rPr lang="en-US" sz="2400" b="1" dirty="0">
                    <a:cs typeface="Times New Roman" panose="02020603050405020304" pitchFamily="18" charset="0"/>
                  </a:rPr>
                  <a:t>Rejection value</a:t>
                </a:r>
                <a:r>
                  <a:rPr lang="en-US" sz="2400" dirty="0">
                    <a:cs typeface="Times New Roman" panose="02020603050405020304" pitchFamily="18" charset="0"/>
                  </a:rPr>
                  <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 (typically 0.05)</a:t>
                </a:r>
              </a:p>
              <a:p>
                <a:pPr marL="274320" lvl="1" indent="0">
                  <a:buNone/>
                </a:pPr>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8DD5C2EF-1402-4E98-8819-1F9C91BB15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14304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Statistical Tests on Coefficients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r>
                  <a:rPr lang="en-US" sz="2400" dirty="0">
                    <a:cs typeface="Times New Roman" panose="02020603050405020304" pitchFamily="18" charset="0"/>
                  </a:rPr>
                  <a:t>Statistical tests tell you something about </a:t>
                </a:r>
                <a:r>
                  <a:rPr lang="en-US" sz="2400" b="1" dirty="0">
                    <a:cs typeface="Times New Roman" panose="02020603050405020304" pitchFamily="18" charset="0"/>
                  </a:rPr>
                  <a:t>if a supposed distribution for a parameter is unlikely</a:t>
                </a:r>
                <a:endParaRPr lang="en-US" sz="2400" dirty="0">
                  <a:cs typeface="Times New Roman" panose="02020603050405020304" pitchFamily="18" charset="0"/>
                </a:endParaRPr>
              </a:p>
              <a:p>
                <a:r>
                  <a:rPr lang="en-US" sz="2400" dirty="0">
                    <a:solidFill>
                      <a:schemeClr val="accent2">
                        <a:lumMod val="75000"/>
                      </a:schemeClr>
                    </a:solidFill>
                    <a:cs typeface="Times New Roman" panose="02020603050405020304" pitchFamily="18" charset="0"/>
                  </a:rPr>
                  <a:t>Related calculations:</a:t>
                </a:r>
              </a:p>
              <a:p>
                <a:pPr lvl="1"/>
                <a:r>
                  <a:rPr lang="en-US" sz="2400" i="1" dirty="0">
                    <a:solidFill>
                      <a:schemeClr val="accent2">
                        <a:lumMod val="75000"/>
                      </a:schemeClr>
                    </a:solidFill>
                    <a:cs typeface="Times New Roman" panose="02020603050405020304" pitchFamily="18" charset="0"/>
                  </a:rPr>
                  <a:t>p</a:t>
                </a:r>
                <a:r>
                  <a:rPr lang="en-US" sz="2400" dirty="0">
                    <a:solidFill>
                      <a:schemeClr val="accent2">
                        <a:lumMod val="75000"/>
                      </a:schemeClr>
                    </a:solidFill>
                    <a:cs typeface="Times New Roman" panose="02020603050405020304" pitchFamily="18" charset="0"/>
                  </a:rPr>
                  <a:t>-value</a:t>
                </a:r>
                <a:r>
                  <a:rPr lang="en-US" sz="2400" dirty="0">
                    <a:solidFill>
                      <a:schemeClr val="tx1"/>
                    </a:solidFill>
                    <a:cs typeface="Times New Roman" panose="02020603050405020304" pitchFamily="18" charset="0"/>
                  </a:rPr>
                  <a:t>: the exact percentile of our statistic </a:t>
                </a:r>
              </a:p>
              <a:p>
                <a:pPr lvl="1"/>
                <a:r>
                  <a:rPr lang="en-US" sz="2400" i="1" dirty="0">
                    <a:solidFill>
                      <a:schemeClr val="accent2">
                        <a:lumMod val="75000"/>
                      </a:schemeClr>
                    </a:solidFill>
                    <a:cs typeface="Times New Roman" panose="02020603050405020304" pitchFamily="18" charset="0"/>
                  </a:rPr>
                  <a:t>T</a:t>
                </a:r>
                <a:r>
                  <a:rPr lang="en-US" sz="2400" dirty="0">
                    <a:solidFill>
                      <a:schemeClr val="accent2">
                        <a:lumMod val="75000"/>
                      </a:schemeClr>
                    </a:solidFill>
                    <a:cs typeface="Times New Roman" panose="02020603050405020304" pitchFamily="18" charset="0"/>
                  </a:rPr>
                  <a:t>-statistic</a:t>
                </a:r>
                <a:r>
                  <a:rPr lang="en-US" sz="2400" dirty="0">
                    <a:solidFill>
                      <a:schemeClr val="tx1"/>
                    </a:solidFill>
                    <a:cs typeface="Times New Roman" panose="02020603050405020304" pitchFamily="18" charset="0"/>
                  </a:rPr>
                  <a:t>: standardized way of representing the percentile (standard normal)</a:t>
                </a:r>
              </a:p>
              <a:p>
                <a:pPr lvl="1"/>
                <a:endParaRPr lang="en-US" sz="2400" dirty="0">
                  <a:solidFill>
                    <a:schemeClr val="tx1"/>
                  </a:solidFill>
                  <a:cs typeface="Times New Roman" panose="02020603050405020304" pitchFamily="18" charset="0"/>
                </a:endParaRPr>
              </a:p>
              <a:p>
                <a:pPr marL="274320" lvl="1" indent="0">
                  <a:buNone/>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𝑡</m:t>
                          </m:r>
                        </m:e>
                        <m:sub>
                          <m:r>
                            <a:rPr lang="en-US" sz="2400" b="0" i="1" smtClean="0">
                              <a:solidFill>
                                <a:schemeClr val="tx1"/>
                              </a:solidFill>
                              <a:latin typeface="Cambria Math" panose="02040503050406030204" pitchFamily="18" charset="0"/>
                              <a:cs typeface="Times New Roman" panose="02020603050405020304" pitchFamily="18" charset="0"/>
                            </a:rPr>
                            <m:t>𝑖</m:t>
                          </m:r>
                        </m:sub>
                      </m:sSub>
                      <m:r>
                        <a:rPr lang="en-US" sz="2400" b="0" i="1" smtClean="0">
                          <a:solidFill>
                            <a:schemeClr val="tx1"/>
                          </a:solidFill>
                          <a:latin typeface="Cambria Math" panose="02040503050406030204" pitchFamily="18" charset="0"/>
                          <a:cs typeface="Times New Roman" panose="02020603050405020304" pitchFamily="18" charset="0"/>
                        </a:rPr>
                        <m:t>=</m:t>
                      </m:r>
                      <m:f>
                        <m:fPr>
                          <m:ctrlPr>
                            <a:rPr lang="en-US" sz="2400" b="0" i="1" smtClean="0">
                              <a:solidFill>
                                <a:schemeClr val="tx1"/>
                              </a:solidFill>
                              <a:latin typeface="Cambria Math" panose="02040503050406030204" pitchFamily="18" charset="0"/>
                              <a:cs typeface="Times New Roman" panose="02020603050405020304" pitchFamily="18" charset="0"/>
                            </a:rPr>
                          </m:ctrlPr>
                        </m:fPr>
                        <m:num>
                          <m:acc>
                            <m:accPr>
                              <m:chr m:val="̂"/>
                              <m:ctrlPr>
                                <a:rPr lang="en-US" sz="2400" b="0" i="1" smtClean="0">
                                  <a:solidFill>
                                    <a:schemeClr val="tx1"/>
                                  </a:solidFill>
                                  <a:latin typeface="Cambria Math" panose="02040503050406030204" pitchFamily="18"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𝑖</m:t>
                                  </m:r>
                                </m:sub>
                              </m:sSub>
                            </m:e>
                          </m:acc>
                        </m:num>
                        <m:den>
                          <m:r>
                            <a:rPr lang="en-US" sz="2400" b="0" i="1" smtClean="0">
                              <a:solidFill>
                                <a:schemeClr val="tx1"/>
                              </a:solidFill>
                              <a:latin typeface="Cambria Math" panose="02040503050406030204" pitchFamily="18" charset="0"/>
                              <a:cs typeface="Times New Roman" panose="02020603050405020304" pitchFamily="18" charset="0"/>
                            </a:rPr>
                            <m:t>𝑠𝑒</m:t>
                          </m:r>
                          <m:r>
                            <a:rPr lang="en-US" sz="2400" b="0" i="1" smtClean="0">
                              <a:solidFill>
                                <a:schemeClr val="tx1"/>
                              </a:solidFill>
                              <a:latin typeface="Cambria Math" panose="02040503050406030204" pitchFamily="18" charset="0"/>
                              <a:cs typeface="Times New Roman" panose="02020603050405020304" pitchFamily="18" charset="0"/>
                            </a:rPr>
                            <m:t>(</m:t>
                          </m:r>
                          <m:acc>
                            <m:accPr>
                              <m:chr m:val="̂"/>
                              <m:ctrlPr>
                                <a:rPr lang="en-US" sz="2400" b="0" i="1" smtClean="0">
                                  <a:solidFill>
                                    <a:schemeClr val="tx1"/>
                                  </a:solidFill>
                                  <a:latin typeface="Cambria Math" panose="02040503050406030204" pitchFamily="18"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𝑖</m:t>
                                  </m:r>
                                </m:sub>
                              </m:sSub>
                            </m:e>
                          </m:acc>
                          <m:r>
                            <a:rPr lang="en-US" sz="2400" b="0" i="1" smtClean="0">
                              <a:solidFill>
                                <a:schemeClr val="tx1"/>
                              </a:solidFill>
                              <a:latin typeface="Cambria Math" panose="02040503050406030204" pitchFamily="18" charset="0"/>
                              <a:cs typeface="Times New Roman" panose="02020603050405020304" pitchFamily="18" charset="0"/>
                            </a:rPr>
                            <m:t>)</m:t>
                          </m:r>
                        </m:den>
                      </m:f>
                    </m:oMath>
                  </m:oMathPara>
                </a14:m>
                <a:endParaRPr lang="en-US" sz="2400" dirty="0">
                  <a:solidFill>
                    <a:schemeClr val="tx1"/>
                  </a:solidFill>
                  <a:cs typeface="Times New Roman" panose="02020603050405020304" pitchFamily="18" charset="0"/>
                </a:endParaRPr>
              </a:p>
              <a:p>
                <a:r>
                  <a:rPr lang="en-US" sz="2400" dirty="0">
                    <a:solidFill>
                      <a:schemeClr val="tx1"/>
                    </a:solidFill>
                    <a:cs typeface="Times New Roman" panose="02020603050405020304" pitchFamily="18" charset="0"/>
                  </a:rPr>
                  <a:t>How are these related to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𝛼</m:t>
                    </m:r>
                    <m:r>
                      <a:rPr lang="en-US" sz="2400" b="0" i="1" smtClean="0">
                        <a:solidFill>
                          <a:schemeClr val="tx1"/>
                        </a:solidFill>
                        <a:latin typeface="Cambria Math" panose="02040503050406030204" pitchFamily="18" charset="0"/>
                        <a:cs typeface="Times New Roman" panose="02020603050405020304" pitchFamily="18" charset="0"/>
                      </a:rPr>
                      <m:t>?</m:t>
                    </m:r>
                  </m:oMath>
                </a14:m>
                <a:endParaRPr lang="en-US" sz="2400" dirty="0">
                  <a:solidFill>
                    <a:schemeClr val="tx1"/>
                  </a:solidFill>
                  <a:cs typeface="Times New Roman" panose="02020603050405020304" pitchFamily="18" charset="0"/>
                </a:endParaRPr>
              </a:p>
              <a:p>
                <a:pPr marL="274320" lvl="1" indent="0">
                  <a:buNone/>
                </a:pPr>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8DD5C2EF-1402-4E98-8819-1F9C91BB15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6858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Statistical Significance </a:t>
            </a:r>
            <a:endParaRPr lang="en-US" sz="36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6616658F-0374-EF60-EB0E-EEB249F71F40}"/>
              </a:ext>
            </a:extLst>
          </p:cNvPr>
          <p:cNvPicPr>
            <a:picLocks noGrp="1" noChangeAspect="1"/>
          </p:cNvPicPr>
          <p:nvPr>
            <p:ph idx="1"/>
          </p:nvPr>
        </p:nvPicPr>
        <p:blipFill>
          <a:blip r:embed="rId3"/>
          <a:stretch>
            <a:fillRect/>
          </a:stretch>
        </p:blipFill>
        <p:spPr>
          <a:xfrm>
            <a:off x="800100" y="962232"/>
            <a:ext cx="10058400" cy="4717270"/>
          </a:xfrm>
        </p:spPr>
      </p:pic>
    </p:spTree>
    <p:extLst>
      <p:ext uri="{BB962C8B-B14F-4D97-AF65-F5344CB8AC3E}">
        <p14:creationId xmlns:p14="http://schemas.microsoft.com/office/powerpoint/2010/main" val="37158099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Types of Control Variables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747CD9FB-2CD1-1AF6-7775-7239DACA7616}"/>
              </a:ext>
            </a:extLst>
          </p:cNvPr>
          <p:cNvPicPr>
            <a:picLocks noChangeAspect="1"/>
          </p:cNvPicPr>
          <p:nvPr/>
        </p:nvPicPr>
        <p:blipFill>
          <a:blip r:embed="rId3"/>
          <a:stretch>
            <a:fillRect/>
          </a:stretch>
        </p:blipFill>
        <p:spPr>
          <a:xfrm>
            <a:off x="609600" y="228600"/>
            <a:ext cx="11298313" cy="5257800"/>
          </a:xfrm>
          <a:prstGeom prst="rect">
            <a:avLst/>
          </a:prstGeom>
        </p:spPr>
      </p:pic>
    </p:spTree>
    <p:extLst>
      <p:ext uri="{BB962C8B-B14F-4D97-AF65-F5344CB8AC3E}">
        <p14:creationId xmlns:p14="http://schemas.microsoft.com/office/powerpoint/2010/main" val="19085719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363200" cy="624840"/>
          </a:xfrm>
        </p:spPr>
        <p:txBody>
          <a:bodyPr>
            <a:normAutofit fontScale="90000"/>
          </a:bodyPr>
          <a:lstStyle/>
          <a:p>
            <a:r>
              <a:rPr lang="en-US" dirty="0">
                <a:cs typeface="Times New Roman" panose="02020603050405020304" pitchFamily="18" charset="0"/>
              </a:rPr>
              <a:t>Midterm Stats</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609600" y="1219200"/>
            <a:ext cx="10058400" cy="2308324"/>
          </a:xfrm>
          <a:prstGeom prst="rect">
            <a:avLst/>
          </a:prstGeom>
          <a:solidFill>
            <a:schemeClr val="bg1"/>
          </a:solidFill>
        </p:spPr>
        <p:txBody>
          <a:bodyPr wrap="square" rtlCol="0">
            <a:spAutoFit/>
          </a:bodyPr>
          <a:lstStyle/>
          <a:p>
            <a:r>
              <a:rPr lang="en-US" sz="2400" dirty="0">
                <a:latin typeface="Aptos" panose="020B0004020202020204" pitchFamily="34" charset="0"/>
                <a:cs typeface="Aparajita" panose="02020603050405020304" pitchFamily="18" charset="0"/>
              </a:rPr>
              <a:t>Overall, a pretty good distribution with a (long-ish) left tail: </a:t>
            </a:r>
          </a:p>
          <a:p>
            <a:pPr marL="342900" indent="-342900">
              <a:buFont typeface="Arial" panose="020B0604020202020204" pitchFamily="34" charset="0"/>
              <a:buChar char="•"/>
            </a:pPr>
            <a:r>
              <a:rPr lang="en-US" sz="2400" dirty="0">
                <a:latin typeface="Aptos" panose="020B0004020202020204" pitchFamily="34" charset="0"/>
                <a:cs typeface="Aparajita" panose="02020603050405020304" pitchFamily="18" charset="0"/>
              </a:rPr>
              <a:t>A+: 4 (2 nearly perfect!)</a:t>
            </a:r>
          </a:p>
          <a:p>
            <a:pPr marL="342900" indent="-342900">
              <a:buFont typeface="Arial" panose="020B0604020202020204" pitchFamily="34" charset="0"/>
              <a:buChar char="•"/>
            </a:pPr>
            <a:r>
              <a:rPr lang="en-US" sz="2400" dirty="0">
                <a:latin typeface="Aptos" panose="020B0004020202020204" pitchFamily="34" charset="0"/>
                <a:cs typeface="Aparajita" panose="02020603050405020304" pitchFamily="18" charset="0"/>
              </a:rPr>
              <a:t>A: 6</a:t>
            </a:r>
          </a:p>
          <a:p>
            <a:pPr marL="342900" indent="-342900">
              <a:buFont typeface="Arial" panose="020B0604020202020204" pitchFamily="34" charset="0"/>
              <a:buChar char="•"/>
            </a:pPr>
            <a:r>
              <a:rPr lang="en-US" sz="2400" dirty="0">
                <a:latin typeface="Aptos" panose="020B0004020202020204" pitchFamily="34" charset="0"/>
                <a:cs typeface="Aparajita" panose="02020603050405020304" pitchFamily="18" charset="0"/>
              </a:rPr>
              <a:t>A-: 2</a:t>
            </a:r>
          </a:p>
          <a:p>
            <a:pPr marL="342900" indent="-342900">
              <a:buFont typeface="Arial" panose="020B0604020202020204" pitchFamily="34" charset="0"/>
              <a:buChar char="•"/>
            </a:pPr>
            <a:r>
              <a:rPr lang="en-US" sz="2400" dirty="0">
                <a:latin typeface="Aptos" panose="020B0004020202020204" pitchFamily="34" charset="0"/>
                <a:cs typeface="Aparajita" panose="02020603050405020304" pitchFamily="18" charset="0"/>
              </a:rPr>
              <a:t>B+: 1</a:t>
            </a:r>
          </a:p>
          <a:p>
            <a:pPr marL="342900" indent="-342900">
              <a:buFont typeface="Arial" panose="020B0604020202020204" pitchFamily="34" charset="0"/>
              <a:buChar char="•"/>
            </a:pPr>
            <a:r>
              <a:rPr lang="en-US" sz="2400" dirty="0">
                <a:latin typeface="Aptos" panose="020B0004020202020204" pitchFamily="34" charset="0"/>
                <a:cs typeface="Aparajita" panose="02020603050405020304" pitchFamily="18" charset="0"/>
              </a:rPr>
              <a:t>B or lower: 5</a:t>
            </a:r>
          </a:p>
        </p:txBody>
      </p:sp>
    </p:spTree>
    <p:extLst>
      <p:ext uri="{BB962C8B-B14F-4D97-AF65-F5344CB8AC3E}">
        <p14:creationId xmlns:p14="http://schemas.microsoft.com/office/powerpoint/2010/main" val="4819090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363200" cy="624840"/>
          </a:xfrm>
        </p:spPr>
        <p:txBody>
          <a:bodyPr>
            <a:normAutofit fontScale="90000"/>
          </a:bodyPr>
          <a:lstStyle/>
          <a:p>
            <a:r>
              <a:rPr lang="en-US" dirty="0">
                <a:cs typeface="Times New Roman" panose="02020603050405020304" pitchFamily="18" charset="0"/>
              </a:rPr>
              <a:t>Midterm Overview: True/False</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p:pic>
        <p:nvPicPr>
          <p:cNvPr id="4" name="Picture 3">
            <a:extLst>
              <a:ext uri="{FF2B5EF4-FFF2-40B4-BE49-F238E27FC236}">
                <a16:creationId xmlns:a16="http://schemas.microsoft.com/office/drawing/2014/main" id="{D7EAAC33-1B05-2FB0-3E93-8F60C1C00CB1}"/>
              </a:ext>
            </a:extLst>
          </p:cNvPr>
          <p:cNvPicPr>
            <a:picLocks noChangeAspect="1"/>
          </p:cNvPicPr>
          <p:nvPr/>
        </p:nvPicPr>
        <p:blipFill>
          <a:blip r:embed="rId3"/>
          <a:stretch>
            <a:fillRect/>
          </a:stretch>
        </p:blipFill>
        <p:spPr>
          <a:xfrm>
            <a:off x="635643" y="960302"/>
            <a:ext cx="7985776" cy="5745297"/>
          </a:xfrm>
          <a:prstGeom prst="rect">
            <a:avLst/>
          </a:prstGeom>
        </p:spPr>
      </p:pic>
    </p:spTree>
    <p:extLst>
      <p:ext uri="{BB962C8B-B14F-4D97-AF65-F5344CB8AC3E}">
        <p14:creationId xmlns:p14="http://schemas.microsoft.com/office/powerpoint/2010/main" val="4226076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753601" cy="5141388"/>
              </a:xfrm>
            </p:spPr>
            <p:txBody>
              <a:bodyPr>
                <a:normAutofit/>
              </a:bodyPr>
              <a:lstStyle/>
              <a:p>
                <a:pPr marL="0" indent="0">
                  <a:buNone/>
                </a:pPr>
                <a:r>
                  <a:rPr lang="en-US" sz="2400" b="0" dirty="0">
                    <a:cs typeface="Times New Roman" panose="02020603050405020304" pitchFamily="18" charset="0"/>
                  </a:rPr>
                  <a:t>We have a set of </a:t>
                </a:r>
                <a:r>
                  <a:rPr lang="en-US" sz="2400" b="1" dirty="0">
                    <a:cs typeface="Times New Roman" panose="02020603050405020304" pitchFamily="18" charset="0"/>
                  </a:rPr>
                  <a:t>data </a:t>
                </a:r>
                <a:r>
                  <a:rPr lang="en-US" sz="2400" dirty="0">
                    <a:cs typeface="Times New Roman" panose="02020603050405020304" pitchFamily="18" charset="0"/>
                  </a:rPr>
                  <a:t>that we want to model:</a:t>
                </a: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is the dependent variable (outcome)</a:t>
                </a: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is the independent variable (treatment, demographics, etc.)</a:t>
                </a:r>
              </a:p>
              <a:p>
                <a:r>
                  <a:rPr lang="en-US" sz="2400" dirty="0">
                    <a:cs typeface="Times New Roman" panose="02020603050405020304" pitchFamily="18" charset="0"/>
                  </a:rPr>
                  <a:t>We don’t believe the relationship is </a:t>
                </a:r>
                <a:r>
                  <a:rPr lang="en-US" sz="2400" b="1" dirty="0">
                    <a:cs typeface="Times New Roman" panose="02020603050405020304" pitchFamily="18" charset="0"/>
                  </a:rPr>
                  <a:t>deterministic </a:t>
                </a:r>
                <a:r>
                  <a:rPr lang="en-US" sz="2400" dirty="0">
                    <a:cs typeface="Times New Roman" panose="02020603050405020304" pitchFamily="18" charset="0"/>
                  </a:rPr>
                  <a:t>(why would we care otherwise?) so we assume there is some randomness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marL="0" indent="0">
                  <a:buNone/>
                </a:pPr>
                <a:r>
                  <a:rPr lang="en-US" sz="2400" b="1" dirty="0">
                    <a:solidFill>
                      <a:schemeClr val="accent2">
                        <a:lumMod val="75000"/>
                      </a:schemeClr>
                    </a:solidFill>
                    <a:cs typeface="Times New Roman" panose="02020603050405020304" pitchFamily="18" charset="0"/>
                  </a:rPr>
                  <a:t>What’s the simplest mathematical relationship between these two variables that could exist?</a:t>
                </a: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753601" cy="5141388"/>
              </a:xfrm>
              <a:blipFill>
                <a:blip r:embed="rId3"/>
                <a:stretch>
                  <a:fillRect l="-938" t="-1305"/>
                </a:stretch>
              </a:blipFill>
            </p:spPr>
            <p:txBody>
              <a:bodyPr/>
              <a:lstStyle/>
              <a:p>
                <a:r>
                  <a:rPr lang="en-US">
                    <a:noFill/>
                  </a:rPr>
                  <a:t> </a:t>
                </a:r>
              </a:p>
            </p:txBody>
          </p:sp>
        </mc:Fallback>
      </mc:AlternateContent>
    </p:spTree>
    <p:extLst>
      <p:ext uri="{BB962C8B-B14F-4D97-AF65-F5344CB8AC3E}">
        <p14:creationId xmlns:p14="http://schemas.microsoft.com/office/powerpoint/2010/main" val="95268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363200" cy="624840"/>
          </a:xfrm>
        </p:spPr>
        <p:txBody>
          <a:bodyPr>
            <a:normAutofit fontScale="90000"/>
          </a:bodyPr>
          <a:lstStyle/>
          <a:p>
            <a:r>
              <a:rPr lang="en-US" dirty="0">
                <a:cs typeface="Times New Roman" panose="02020603050405020304" pitchFamily="18" charset="0"/>
              </a:rPr>
              <a:t>Midterm Overview: True/False</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p:pic>
        <p:nvPicPr>
          <p:cNvPr id="5" name="Picture 4">
            <a:extLst>
              <a:ext uri="{FF2B5EF4-FFF2-40B4-BE49-F238E27FC236}">
                <a16:creationId xmlns:a16="http://schemas.microsoft.com/office/drawing/2014/main" id="{A092E978-B7AC-43E2-A1A0-A6EE6F24A27C}"/>
              </a:ext>
            </a:extLst>
          </p:cNvPr>
          <p:cNvPicPr>
            <a:picLocks noChangeAspect="1"/>
          </p:cNvPicPr>
          <p:nvPr/>
        </p:nvPicPr>
        <p:blipFill>
          <a:blip r:embed="rId3"/>
          <a:stretch>
            <a:fillRect/>
          </a:stretch>
        </p:blipFill>
        <p:spPr>
          <a:xfrm>
            <a:off x="697018" y="938118"/>
            <a:ext cx="8152360" cy="5582490"/>
          </a:xfrm>
          <a:prstGeom prst="rect">
            <a:avLst/>
          </a:prstGeom>
        </p:spPr>
      </p:pic>
    </p:spTree>
    <p:extLst>
      <p:ext uri="{BB962C8B-B14F-4D97-AF65-F5344CB8AC3E}">
        <p14:creationId xmlns:p14="http://schemas.microsoft.com/office/powerpoint/2010/main" val="31931078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363200" cy="624840"/>
          </a:xfrm>
        </p:spPr>
        <p:txBody>
          <a:bodyPr>
            <a:normAutofit fontScale="90000"/>
          </a:bodyPr>
          <a:lstStyle/>
          <a:p>
            <a:r>
              <a:rPr lang="en-US" dirty="0">
                <a:cs typeface="Times New Roman" panose="02020603050405020304" pitchFamily="18" charset="0"/>
              </a:rPr>
              <a:t>Midterm Overview: Coding</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p:pic>
        <p:nvPicPr>
          <p:cNvPr id="4" name="Picture 3">
            <a:extLst>
              <a:ext uri="{FF2B5EF4-FFF2-40B4-BE49-F238E27FC236}">
                <a16:creationId xmlns:a16="http://schemas.microsoft.com/office/drawing/2014/main" id="{138AFE3F-DE9E-9E25-9A54-B9AD1BA71192}"/>
              </a:ext>
            </a:extLst>
          </p:cNvPr>
          <p:cNvPicPr>
            <a:picLocks noChangeAspect="1"/>
          </p:cNvPicPr>
          <p:nvPr/>
        </p:nvPicPr>
        <p:blipFill>
          <a:blip r:embed="rId3"/>
          <a:stretch>
            <a:fillRect/>
          </a:stretch>
        </p:blipFill>
        <p:spPr>
          <a:xfrm>
            <a:off x="609600" y="985380"/>
            <a:ext cx="7086600" cy="5625347"/>
          </a:xfrm>
          <a:prstGeom prst="rect">
            <a:avLst/>
          </a:prstGeom>
        </p:spPr>
      </p:pic>
    </p:spTree>
    <p:extLst>
      <p:ext uri="{BB962C8B-B14F-4D97-AF65-F5344CB8AC3E}">
        <p14:creationId xmlns:p14="http://schemas.microsoft.com/office/powerpoint/2010/main" val="35354240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363200" cy="624840"/>
          </a:xfrm>
        </p:spPr>
        <p:txBody>
          <a:bodyPr>
            <a:normAutofit fontScale="90000"/>
          </a:bodyPr>
          <a:lstStyle/>
          <a:p>
            <a:r>
              <a:rPr lang="en-US" dirty="0">
                <a:cs typeface="Times New Roman" panose="02020603050405020304" pitchFamily="18" charset="0"/>
              </a:rPr>
              <a:t>Midterm Overview: Coding</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p:pic>
        <p:nvPicPr>
          <p:cNvPr id="5" name="Picture 4">
            <a:extLst>
              <a:ext uri="{FF2B5EF4-FFF2-40B4-BE49-F238E27FC236}">
                <a16:creationId xmlns:a16="http://schemas.microsoft.com/office/drawing/2014/main" id="{90FB29E2-5A8D-AEC2-91C3-14F2263511A9}"/>
              </a:ext>
            </a:extLst>
          </p:cNvPr>
          <p:cNvPicPr>
            <a:picLocks noChangeAspect="1"/>
          </p:cNvPicPr>
          <p:nvPr/>
        </p:nvPicPr>
        <p:blipFill>
          <a:blip r:embed="rId3"/>
          <a:stretch>
            <a:fillRect/>
          </a:stretch>
        </p:blipFill>
        <p:spPr>
          <a:xfrm>
            <a:off x="755530" y="962232"/>
            <a:ext cx="6891636" cy="5558376"/>
          </a:xfrm>
          <a:prstGeom prst="rect">
            <a:avLst/>
          </a:prstGeom>
        </p:spPr>
      </p:pic>
    </p:spTree>
    <p:extLst>
      <p:ext uri="{BB962C8B-B14F-4D97-AF65-F5344CB8AC3E}">
        <p14:creationId xmlns:p14="http://schemas.microsoft.com/office/powerpoint/2010/main" val="7260182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363200" cy="624840"/>
          </a:xfrm>
        </p:spPr>
        <p:txBody>
          <a:bodyPr>
            <a:normAutofit fontScale="90000"/>
          </a:bodyPr>
          <a:lstStyle/>
          <a:p>
            <a:r>
              <a:rPr lang="en-US" dirty="0">
                <a:cs typeface="Times New Roman" panose="02020603050405020304" pitchFamily="18" charset="0"/>
              </a:rPr>
              <a:t>Midterm Overview: Coding</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p:pic>
        <p:nvPicPr>
          <p:cNvPr id="4" name="Picture 3">
            <a:extLst>
              <a:ext uri="{FF2B5EF4-FFF2-40B4-BE49-F238E27FC236}">
                <a16:creationId xmlns:a16="http://schemas.microsoft.com/office/drawing/2014/main" id="{4725DCB8-1E7E-90EE-6DED-F7714C939AA2}"/>
              </a:ext>
            </a:extLst>
          </p:cNvPr>
          <p:cNvPicPr>
            <a:picLocks noChangeAspect="1"/>
          </p:cNvPicPr>
          <p:nvPr/>
        </p:nvPicPr>
        <p:blipFill>
          <a:blip r:embed="rId3"/>
          <a:stretch>
            <a:fillRect/>
          </a:stretch>
        </p:blipFill>
        <p:spPr>
          <a:xfrm>
            <a:off x="628369" y="977828"/>
            <a:ext cx="9430031" cy="4775253"/>
          </a:xfrm>
          <a:prstGeom prst="rect">
            <a:avLst/>
          </a:prstGeom>
        </p:spPr>
      </p:pic>
    </p:spTree>
    <p:extLst>
      <p:ext uri="{BB962C8B-B14F-4D97-AF65-F5344CB8AC3E}">
        <p14:creationId xmlns:p14="http://schemas.microsoft.com/office/powerpoint/2010/main" val="38014533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Types of Control Variables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385284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363200" cy="624840"/>
          </a:xfrm>
        </p:spPr>
        <p:txBody>
          <a:bodyPr>
            <a:normAutofit fontScale="90000"/>
          </a:bodyPr>
          <a:lstStyle/>
          <a:p>
            <a:r>
              <a:rPr lang="en-US" dirty="0">
                <a:cs typeface="Times New Roman" panose="02020603050405020304" pitchFamily="18" charset="0"/>
              </a:rPr>
              <a:t>Types of Control Variables: Sliders and Switches</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p:pic>
        <p:nvPicPr>
          <p:cNvPr id="6" name="Picture 5">
            <a:extLst>
              <a:ext uri="{FF2B5EF4-FFF2-40B4-BE49-F238E27FC236}">
                <a16:creationId xmlns:a16="http://schemas.microsoft.com/office/drawing/2014/main" id="{913B482D-A193-0BF3-718A-43D90E513E77}"/>
              </a:ext>
            </a:extLst>
          </p:cNvPr>
          <p:cNvPicPr>
            <a:picLocks noChangeAspect="1"/>
          </p:cNvPicPr>
          <p:nvPr/>
        </p:nvPicPr>
        <p:blipFill>
          <a:blip r:embed="rId3"/>
          <a:stretch>
            <a:fillRect/>
          </a:stretch>
        </p:blipFill>
        <p:spPr>
          <a:xfrm>
            <a:off x="685800" y="1073537"/>
            <a:ext cx="7315200" cy="5447071"/>
          </a:xfrm>
          <a:prstGeom prst="rect">
            <a:avLst/>
          </a:prstGeom>
        </p:spPr>
      </p:pic>
    </p:spTree>
    <p:extLst>
      <p:ext uri="{BB962C8B-B14F-4D97-AF65-F5344CB8AC3E}">
        <p14:creationId xmlns:p14="http://schemas.microsoft.com/office/powerpoint/2010/main" val="37321971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363200" cy="624840"/>
          </a:xfrm>
        </p:spPr>
        <p:txBody>
          <a:bodyPr>
            <a:normAutofit fontScale="90000"/>
          </a:bodyPr>
          <a:lstStyle/>
          <a:p>
            <a:r>
              <a:rPr lang="en-US" dirty="0">
                <a:cs typeface="Times New Roman" panose="02020603050405020304" pitchFamily="18" charset="0"/>
              </a:rPr>
              <a:t>How does interpretation change? </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3B6EDEB-AAFB-7743-F5B6-1FE95D8FBF04}"/>
                  </a:ext>
                </a:extLst>
              </p:cNvPr>
              <p:cNvSpPr txBox="1"/>
              <p:nvPr/>
            </p:nvSpPr>
            <p:spPr>
              <a:xfrm>
                <a:off x="762000" y="962232"/>
                <a:ext cx="9677400" cy="3046988"/>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For a multivariate regression: </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2</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𝑛</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r>
                        <a:rPr lang="en-US" sz="2400" b="0" i="1" smtClean="0">
                          <a:latin typeface="Cambria Math" panose="02040503050406030204" pitchFamily="18" charset="0"/>
                        </a:rPr>
                        <m:t>𝜀</m:t>
                      </m:r>
                      <m:r>
                        <a:rPr lang="en-US" sz="2400" b="0" i="0" smtClean="0">
                          <a:latin typeface="Cambria Math" panose="02040503050406030204" pitchFamily="18" charset="0"/>
                        </a:rPr>
                        <m:t>,</m:t>
                      </m:r>
                    </m:oMath>
                  </m:oMathPara>
                </a14:m>
                <a:endParaRPr lang="en-US" sz="2400" dirty="0"/>
              </a:p>
              <a:p>
                <a:endParaRPr lang="en-US" sz="2400" dirty="0"/>
              </a:p>
              <a:p>
                <a:pPr marL="342900" indent="-342900">
                  <a:buFont typeface="Arial" panose="020B0604020202020204" pitchFamily="34" charset="0"/>
                  <a:buChar char="•"/>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𝑖</m:t>
                        </m:r>
                      </m:sub>
                    </m:sSub>
                  </m:oMath>
                </a14:m>
                <a:r>
                  <a:rPr lang="en-US" sz="2400" dirty="0">
                    <a:latin typeface="Times New Roman" panose="02020603050405020304" pitchFamily="18" charset="0"/>
                    <a:cs typeface="Times New Roman" panose="02020603050405020304" pitchFamily="18" charset="0"/>
                  </a:rPr>
                  <a:t> is now the average change in </a:t>
                </a:r>
                <a14:m>
                  <m:oMath xmlns:m="http://schemas.openxmlformats.org/officeDocument/2006/math">
                    <m:r>
                      <a:rPr lang="en-US" sz="2400" b="0" i="1" smtClean="0">
                        <a:latin typeface="Cambria Math" panose="02040503050406030204" pitchFamily="18" charset="0"/>
                      </a:rPr>
                      <m:t>𝑦</m:t>
                    </m:r>
                  </m:oMath>
                </a14:m>
                <a:r>
                  <a:rPr lang="en-US" sz="2400" dirty="0">
                    <a:latin typeface="Times New Roman" panose="02020603050405020304" pitchFamily="18" charset="0"/>
                    <a:cs typeface="Times New Roman" panose="02020603050405020304" pitchFamily="18" charset="0"/>
                  </a:rPr>
                  <a:t> when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oMath>
                </a14:m>
                <a:r>
                  <a:rPr lang="en-US" sz="2400" dirty="0">
                    <a:latin typeface="Times New Roman" panose="02020603050405020304" pitchFamily="18" charset="0"/>
                    <a:cs typeface="Times New Roman" panose="02020603050405020304" pitchFamily="18" charset="0"/>
                  </a:rPr>
                  <a:t> increases by 1 </a:t>
                </a:r>
                <a:r>
                  <a:rPr lang="en-US" sz="2400" b="1" dirty="0">
                    <a:latin typeface="Times New Roman" panose="02020603050405020304" pitchFamily="18" charset="0"/>
                    <a:cs typeface="Times New Roman" panose="02020603050405020304" pitchFamily="18" charset="0"/>
                  </a:rPr>
                  <a:t>holding everything else constant</a:t>
                </a:r>
              </a:p>
              <a:p>
                <a:pPr marL="342900" indent="-342900">
                  <a:buFont typeface="Arial" panose="020B0604020202020204" pitchFamily="34" charset="0"/>
                  <a:buChar char="•"/>
                </a:pPr>
                <a:endParaRPr lang="en-US" sz="24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When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latin typeface="Times New Roman" panose="02020603050405020304" pitchFamily="18" charset="0"/>
                    <a:cs typeface="Times New Roman" panose="02020603050405020304" pitchFamily="18" charset="0"/>
                  </a:rPr>
                  <a:t> is continuous, does a one-unit change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latin typeface="Times New Roman" panose="02020603050405020304" pitchFamily="18" charset="0"/>
                    <a:cs typeface="Times New Roman" panose="02020603050405020304" pitchFamily="18" charset="0"/>
                  </a:rPr>
                  <a:t> make sense?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When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latin typeface="Times New Roman" panose="02020603050405020304" pitchFamily="18" charset="0"/>
                    <a:cs typeface="Times New Roman" panose="02020603050405020304" pitchFamily="18" charset="0"/>
                  </a:rPr>
                  <a:t> is discrete, effect of “turning on” the switch </a:t>
                </a:r>
              </a:p>
            </p:txBody>
          </p:sp>
        </mc:Choice>
        <mc:Fallback xmlns="">
          <p:sp>
            <p:nvSpPr>
              <p:cNvPr id="5" name="TextBox 4">
                <a:extLst>
                  <a:ext uri="{FF2B5EF4-FFF2-40B4-BE49-F238E27FC236}">
                    <a16:creationId xmlns:a16="http://schemas.microsoft.com/office/drawing/2014/main" id="{43B6EDEB-AAFB-7743-F5B6-1FE95D8FBF04}"/>
                  </a:ext>
                </a:extLst>
              </p:cNvPr>
              <p:cNvSpPr txBox="1">
                <a:spLocks noRot="1" noChangeAspect="1" noMove="1" noResize="1" noEditPoints="1" noAdjustHandles="1" noChangeArrowheads="1" noChangeShapeType="1" noTextEdit="1"/>
              </p:cNvSpPr>
              <p:nvPr/>
            </p:nvSpPr>
            <p:spPr>
              <a:xfrm>
                <a:off x="762000" y="962232"/>
                <a:ext cx="9677400" cy="3046988"/>
              </a:xfrm>
              <a:prstGeom prst="rect">
                <a:avLst/>
              </a:prstGeom>
              <a:blipFill>
                <a:blip r:embed="rId3"/>
                <a:stretch>
                  <a:fillRect l="-945" t="-1600" b="-3600"/>
                </a:stretch>
              </a:blipFill>
            </p:spPr>
            <p:txBody>
              <a:bodyPr/>
              <a:lstStyle/>
              <a:p>
                <a:r>
                  <a:rPr lang="en-US">
                    <a:noFill/>
                  </a:rPr>
                  <a:t> </a:t>
                </a:r>
              </a:p>
            </p:txBody>
          </p:sp>
        </mc:Fallback>
      </mc:AlternateContent>
    </p:spTree>
    <p:extLst>
      <p:ext uri="{BB962C8B-B14F-4D97-AF65-F5344CB8AC3E}">
        <p14:creationId xmlns:p14="http://schemas.microsoft.com/office/powerpoint/2010/main" val="358099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363200" cy="624840"/>
          </a:xfrm>
        </p:spPr>
        <p:txBody>
          <a:bodyPr>
            <a:normAutofit fontScale="90000"/>
          </a:bodyPr>
          <a:lstStyle/>
          <a:p>
            <a:r>
              <a:rPr lang="en-US" dirty="0">
                <a:cs typeface="Times New Roman" panose="02020603050405020304" pitchFamily="18" charset="0"/>
              </a:rPr>
              <a:t>How does interpretation change? </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3B6EDEB-AAFB-7743-F5B6-1FE95D8FBF04}"/>
                  </a:ext>
                </a:extLst>
              </p:cNvPr>
              <p:cNvSpPr txBox="1"/>
              <p:nvPr/>
            </p:nvSpPr>
            <p:spPr>
              <a:xfrm>
                <a:off x="762000" y="962232"/>
                <a:ext cx="9677400" cy="497879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For a multivariate regression: </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2</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𝑛</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r>
                        <a:rPr lang="en-US" sz="2400" b="0" i="1" smtClean="0">
                          <a:latin typeface="Cambria Math" panose="02040503050406030204" pitchFamily="18" charset="0"/>
                        </a:rPr>
                        <m:t>𝜀</m:t>
                      </m:r>
                      <m:r>
                        <a:rPr lang="en-US" sz="2400" b="0" i="0" smtClean="0">
                          <a:latin typeface="Cambria Math" panose="02040503050406030204" pitchFamily="18" charset="0"/>
                        </a:rPr>
                        <m:t>,</m:t>
                      </m:r>
                    </m:oMath>
                  </m:oMathPara>
                </a14:m>
                <a:endParaRPr lang="en-US" sz="2400" dirty="0"/>
              </a:p>
              <a:p>
                <a:endParaRPr lang="en-US" sz="2400" dirty="0"/>
              </a:p>
              <a:p>
                <a:pPr marL="342900" indent="-342900">
                  <a:buFont typeface="Arial" panose="020B0604020202020204" pitchFamily="34" charset="0"/>
                  <a:buChar char="•"/>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𝑖</m:t>
                        </m:r>
                      </m:sub>
                    </m:sSub>
                  </m:oMath>
                </a14:m>
                <a:r>
                  <a:rPr lang="en-US" sz="2400" dirty="0">
                    <a:latin typeface="Times New Roman" panose="02020603050405020304" pitchFamily="18" charset="0"/>
                    <a:cs typeface="Times New Roman" panose="02020603050405020304" pitchFamily="18" charset="0"/>
                  </a:rPr>
                  <a:t> is now the average change in </a:t>
                </a:r>
                <a14:m>
                  <m:oMath xmlns:m="http://schemas.openxmlformats.org/officeDocument/2006/math">
                    <m:r>
                      <a:rPr lang="en-US" sz="2400" b="0" i="1" smtClean="0">
                        <a:latin typeface="Cambria Math" panose="02040503050406030204" pitchFamily="18" charset="0"/>
                      </a:rPr>
                      <m:t>𝑦</m:t>
                    </m:r>
                  </m:oMath>
                </a14:m>
                <a:r>
                  <a:rPr lang="en-US" sz="2400" dirty="0">
                    <a:latin typeface="Times New Roman" panose="02020603050405020304" pitchFamily="18" charset="0"/>
                    <a:cs typeface="Times New Roman" panose="02020603050405020304" pitchFamily="18" charset="0"/>
                  </a:rPr>
                  <a:t> when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oMath>
                </a14:m>
                <a:r>
                  <a:rPr lang="en-US" sz="2400" dirty="0">
                    <a:latin typeface="Times New Roman" panose="02020603050405020304" pitchFamily="18" charset="0"/>
                    <a:cs typeface="Times New Roman" panose="02020603050405020304" pitchFamily="18" charset="0"/>
                  </a:rPr>
                  <a:t> increases by 1 </a:t>
                </a:r>
                <a:r>
                  <a:rPr lang="en-US" sz="2400" b="1" dirty="0">
                    <a:latin typeface="Times New Roman" panose="02020603050405020304" pitchFamily="18" charset="0"/>
                    <a:cs typeface="Times New Roman" panose="02020603050405020304" pitchFamily="18" charset="0"/>
                  </a:rPr>
                  <a:t>holding everything else constant</a:t>
                </a:r>
              </a:p>
              <a:p>
                <a:pPr marL="342900" indent="-342900">
                  <a:buFont typeface="Arial" panose="020B0604020202020204" pitchFamily="34" charset="0"/>
                  <a:buChar char="•"/>
                </a:pPr>
                <a:endParaRPr lang="en-US" sz="24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When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latin typeface="Times New Roman" panose="02020603050405020304" pitchFamily="18" charset="0"/>
                    <a:cs typeface="Times New Roman" panose="02020603050405020304" pitchFamily="18" charset="0"/>
                  </a:rPr>
                  <a:t> is continuous, does a one-unit change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latin typeface="Times New Roman" panose="02020603050405020304" pitchFamily="18" charset="0"/>
                    <a:cs typeface="Times New Roman" panose="02020603050405020304" pitchFamily="18" charset="0"/>
                  </a:rPr>
                  <a:t> make sense?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When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latin typeface="Times New Roman" panose="02020603050405020304" pitchFamily="18" charset="0"/>
                    <a:cs typeface="Times New Roman" panose="02020603050405020304" pitchFamily="18" charset="0"/>
                  </a:rPr>
                  <a:t> is discrete, effect of “turning on” the switch</a:t>
                </a:r>
              </a:p>
              <a:p>
                <a:pPr marL="342900" indent="-342900">
                  <a:buFont typeface="Arial" panose="020B0604020202020204" pitchFamily="34" charset="0"/>
                  <a:buChar char="•"/>
                </a:pPr>
                <a:r>
                  <a:rPr lang="en-US" sz="2400" dirty="0">
                    <a:cs typeface="Times New Roman" panose="02020603050405020304" pitchFamily="18" charset="0"/>
                  </a:rPr>
                  <a:t>Discrete variables in regressions are called</a:t>
                </a:r>
                <a:r>
                  <a:rPr lang="en-US" sz="2400" dirty="0">
                    <a:solidFill>
                      <a:srgbClr val="0070C0"/>
                    </a:solidFill>
                    <a:cs typeface="Times New Roman" panose="02020603050405020304" pitchFamily="18" charset="0"/>
                  </a:rPr>
                  <a:t> </a:t>
                </a:r>
                <a:r>
                  <a:rPr lang="en-US" sz="2400" b="1" dirty="0">
                    <a:solidFill>
                      <a:srgbClr val="0070C0"/>
                    </a:solidFill>
                    <a:cs typeface="Times New Roman" panose="02020603050405020304" pitchFamily="18" charset="0"/>
                  </a:rPr>
                  <a:t>dummy variables</a:t>
                </a:r>
              </a:p>
              <a:p>
                <a:pPr marL="342900" indent="-342900">
                  <a:buFont typeface="Arial" panose="020B0604020202020204" pitchFamily="34" charset="0"/>
                  <a:buChar char="•"/>
                </a:pPr>
                <a:endParaRPr lang="en-US" sz="2400" b="1" dirty="0">
                  <a:solidFill>
                    <a:srgbClr val="0070C0"/>
                  </a:solidFill>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𝑥</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d>
                        <m:dPr>
                          <m:begChr m:val="{"/>
                          <m:endChr m:val=""/>
                          <m:ctrlPr>
                            <a:rPr lang="en-US" sz="2400" b="0" i="1" smtClean="0">
                              <a:solidFill>
                                <a:srgbClr val="0070C0"/>
                              </a:solidFill>
                              <a:latin typeface="Cambria Math" panose="02040503050406030204" pitchFamily="18" charset="0"/>
                              <a:cs typeface="Times New Roman" panose="02020603050405020304" pitchFamily="18" charset="0"/>
                            </a:rPr>
                          </m:ctrlPr>
                        </m:dPr>
                        <m:e>
                          <m:eqArr>
                            <m:eqArrPr>
                              <m:ctrlPr>
                                <a:rPr lang="en-US" sz="2400" b="0" i="1" smtClean="0">
                                  <a:solidFill>
                                    <a:srgbClr val="0070C0"/>
                                  </a:solidFill>
                                  <a:latin typeface="Cambria Math" panose="02040503050406030204" pitchFamily="18" charset="0"/>
                                  <a:cs typeface="Times New Roman" panose="02020603050405020304" pitchFamily="18" charset="0"/>
                                </a:rPr>
                              </m:ctrlPr>
                            </m:eqArrPr>
                            <m:e>
                              <m:r>
                                <a:rPr lang="en-US" sz="2400" b="0" i="1" smtClean="0">
                                  <a:solidFill>
                                    <a:srgbClr val="0070C0"/>
                                  </a:solidFill>
                                  <a:latin typeface="Cambria Math" panose="02040503050406030204" pitchFamily="18" charset="0"/>
                                  <a:cs typeface="Times New Roman" panose="02020603050405020304" pitchFamily="18" charset="0"/>
                                </a:rPr>
                                <m:t>1</m:t>
                              </m:r>
                            </m:e>
                            <m:e>
                              <m:r>
                                <a:rPr lang="en-US" sz="2400" b="0" i="1" smtClean="0">
                                  <a:solidFill>
                                    <a:srgbClr val="0070C0"/>
                                  </a:solidFill>
                                  <a:latin typeface="Cambria Math" panose="02040503050406030204" pitchFamily="18" charset="0"/>
                                  <a:cs typeface="Times New Roman" panose="02020603050405020304" pitchFamily="18" charset="0"/>
                                </a:rPr>
                                <m:t>0</m:t>
                              </m:r>
                            </m:e>
                          </m:eqArr>
                          <m:r>
                            <a:rPr lang="en-US" sz="2400" b="0" i="1" smtClean="0">
                              <a:solidFill>
                                <a:srgbClr val="0070C0"/>
                              </a:solidFill>
                              <a:latin typeface="Cambria Math" panose="02040503050406030204" pitchFamily="18" charset="0"/>
                              <a:cs typeface="Times New Roman" panose="02020603050405020304" pitchFamily="18" charset="0"/>
                            </a:rPr>
                            <m:t>  </m:t>
                          </m:r>
                        </m:e>
                      </m:d>
                      <m:m>
                        <m:mPr>
                          <m:mcs>
                            <m:mc>
                              <m:mcPr>
                                <m:count m:val="1"/>
                                <m:mcJc m:val="center"/>
                              </m:mcPr>
                            </m:mc>
                          </m:mcs>
                          <m:ctrlPr>
                            <a:rPr lang="en-US" sz="2400" b="0" i="1" smtClean="0">
                              <a:solidFill>
                                <a:srgbClr val="0070C0"/>
                              </a:solidFill>
                              <a:latin typeface="Cambria Math" panose="02040503050406030204" pitchFamily="18" charset="0"/>
                              <a:cs typeface="Times New Roman" panose="02020603050405020304" pitchFamily="18" charset="0"/>
                            </a:rPr>
                          </m:ctrlPr>
                        </m:mPr>
                        <m:mr>
                          <m:e>
                            <m:r>
                              <m:rPr>
                                <m:brk m:alnAt="7"/>
                              </m:rPr>
                              <a:rPr lang="en-US" sz="2400" b="0" i="1" smtClean="0">
                                <a:solidFill>
                                  <a:srgbClr val="0070C0"/>
                                </a:solidFill>
                                <a:latin typeface="Cambria Math" panose="02040503050406030204" pitchFamily="18" charset="0"/>
                                <a:cs typeface="Times New Roman" panose="02020603050405020304" pitchFamily="18" charset="0"/>
                              </a:rPr>
                              <m:t>𝑖</m:t>
                            </m:r>
                            <m:r>
                              <a:rPr lang="en-US" sz="2400" b="0" i="1" smtClean="0">
                                <a:solidFill>
                                  <a:srgbClr val="0070C0"/>
                                </a:solidFill>
                                <a:latin typeface="Cambria Math" panose="02040503050406030204" pitchFamily="18" charset="0"/>
                                <a:cs typeface="Times New Roman" panose="02020603050405020304" pitchFamily="18" charset="0"/>
                              </a:rPr>
                              <m:t>𝑓</m:t>
                            </m:r>
                            <m:r>
                              <a:rPr lang="en-US" sz="2400" b="0" i="1" smtClean="0">
                                <a:solidFill>
                                  <a:srgbClr val="0070C0"/>
                                </a:solidFill>
                                <a:latin typeface="Cambria Math" panose="02040503050406030204" pitchFamily="18" charset="0"/>
                                <a:cs typeface="Times New Roman" panose="02020603050405020304" pitchFamily="18" charset="0"/>
                              </a:rPr>
                              <m:t> </m:t>
                            </m:r>
                            <m:r>
                              <a:rPr lang="en-US" sz="2400" b="0" i="1" smtClean="0">
                                <a:solidFill>
                                  <a:srgbClr val="0070C0"/>
                                </a:solidFill>
                                <a:latin typeface="Cambria Math" panose="02040503050406030204" pitchFamily="18" charset="0"/>
                                <a:cs typeface="Times New Roman" panose="02020603050405020304" pitchFamily="18" charset="0"/>
                              </a:rPr>
                              <m:t>𝑢𝑟𝑏𝑎𝑛</m:t>
                            </m:r>
                          </m:e>
                        </m:mr>
                        <m:mr>
                          <m:e>
                            <m:r>
                              <a:rPr lang="en-US" sz="2400" b="0" i="1" smtClean="0">
                                <a:solidFill>
                                  <a:srgbClr val="0070C0"/>
                                </a:solidFill>
                                <a:latin typeface="Cambria Math" panose="02040503050406030204" pitchFamily="18" charset="0"/>
                                <a:cs typeface="Times New Roman" panose="02020603050405020304" pitchFamily="18" charset="0"/>
                              </a:rPr>
                              <m:t>𝑖𝑓</m:t>
                            </m:r>
                            <m:r>
                              <a:rPr lang="en-US" sz="2400" b="0" i="1" smtClean="0">
                                <a:solidFill>
                                  <a:srgbClr val="0070C0"/>
                                </a:solidFill>
                                <a:latin typeface="Cambria Math" panose="02040503050406030204" pitchFamily="18" charset="0"/>
                                <a:cs typeface="Times New Roman" panose="02020603050405020304" pitchFamily="18" charset="0"/>
                              </a:rPr>
                              <m:t> </m:t>
                            </m:r>
                            <m:r>
                              <a:rPr lang="en-US" sz="2400" b="0" i="1" smtClean="0">
                                <a:solidFill>
                                  <a:srgbClr val="0070C0"/>
                                </a:solidFill>
                                <a:latin typeface="Cambria Math" panose="02040503050406030204" pitchFamily="18" charset="0"/>
                                <a:cs typeface="Times New Roman" panose="02020603050405020304" pitchFamily="18" charset="0"/>
                              </a:rPr>
                              <m:t>𝑛𝑜𝑡</m:t>
                            </m:r>
                            <m:r>
                              <a:rPr lang="en-US" sz="2400" b="0" i="1" smtClean="0">
                                <a:solidFill>
                                  <a:srgbClr val="0070C0"/>
                                </a:solidFill>
                                <a:latin typeface="Cambria Math" panose="02040503050406030204" pitchFamily="18" charset="0"/>
                                <a:cs typeface="Times New Roman" panose="02020603050405020304" pitchFamily="18" charset="0"/>
                              </a:rPr>
                              <m:t> </m:t>
                            </m:r>
                            <m:r>
                              <a:rPr lang="en-US" sz="2400" b="0" i="1" smtClean="0">
                                <a:solidFill>
                                  <a:srgbClr val="0070C0"/>
                                </a:solidFill>
                                <a:latin typeface="Cambria Math" panose="02040503050406030204" pitchFamily="18" charset="0"/>
                                <a:cs typeface="Times New Roman" panose="02020603050405020304" pitchFamily="18" charset="0"/>
                              </a:rPr>
                              <m:t>𝑢𝑟𝑏𝑎𝑛</m:t>
                            </m:r>
                          </m:e>
                        </m:mr>
                      </m:m>
                    </m:oMath>
                  </m:oMathPara>
                </a14:m>
                <a:endParaRPr lang="en-US" sz="2400" dirty="0">
                  <a:solidFill>
                    <a:srgbClr val="0070C0"/>
                  </a:solidFill>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43B6EDEB-AAFB-7743-F5B6-1FE95D8FBF04}"/>
                  </a:ext>
                </a:extLst>
              </p:cNvPr>
              <p:cNvSpPr txBox="1">
                <a:spLocks noRot="1" noChangeAspect="1" noMove="1" noResize="1" noEditPoints="1" noAdjustHandles="1" noChangeArrowheads="1" noChangeShapeType="1" noTextEdit="1"/>
              </p:cNvSpPr>
              <p:nvPr/>
            </p:nvSpPr>
            <p:spPr>
              <a:xfrm>
                <a:off x="762000" y="962232"/>
                <a:ext cx="9677400" cy="4978799"/>
              </a:xfrm>
              <a:prstGeom prst="rect">
                <a:avLst/>
              </a:prstGeom>
              <a:blipFill>
                <a:blip r:embed="rId3"/>
                <a:stretch>
                  <a:fillRect l="-945" t="-979"/>
                </a:stretch>
              </a:blipFill>
            </p:spPr>
            <p:txBody>
              <a:bodyPr/>
              <a:lstStyle/>
              <a:p>
                <a:r>
                  <a:rPr lang="en-US">
                    <a:noFill/>
                  </a:rPr>
                  <a:t> </a:t>
                </a:r>
              </a:p>
            </p:txBody>
          </p:sp>
        </mc:Fallback>
      </mc:AlternateContent>
    </p:spTree>
    <p:extLst>
      <p:ext uri="{BB962C8B-B14F-4D97-AF65-F5344CB8AC3E}">
        <p14:creationId xmlns:p14="http://schemas.microsoft.com/office/powerpoint/2010/main" val="4428384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Suppose we are modeling the demand for health services: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𝑦</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0</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𝑥</m:t>
                          </m:r>
                        </m:e>
                        <m:sub>
                          <m:r>
                            <a:rPr lang="en-US" sz="2400" b="0" i="1" smtClean="0">
                              <a:solidFill>
                                <a:srgbClr val="0070C0"/>
                              </a:solidFill>
                              <a:latin typeface="Cambria Math" panose="02040503050406030204" pitchFamily="18" charset="0"/>
                              <a:cs typeface="Times New Roman" panose="02020603050405020304" pitchFamily="18" charset="0"/>
                            </a:rPr>
                            <m:t>𝑖</m:t>
                          </m:r>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2</m:t>
                          </m:r>
                        </m:sub>
                      </m:sSub>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𝑥</m:t>
                          </m:r>
                        </m:e>
                        <m:sub>
                          <m:r>
                            <a:rPr lang="en-US" sz="2400" b="0" i="1" smtClean="0">
                              <a:solidFill>
                                <a:srgbClr val="0070C0"/>
                              </a:solidFill>
                              <a:latin typeface="Cambria Math" panose="02040503050406030204" pitchFamily="18" charset="0"/>
                              <a:cs typeface="Times New Roman" panose="02020603050405020304" pitchFamily="18" charset="0"/>
                            </a:rPr>
                            <m:t>𝑖</m:t>
                          </m:r>
                          <m:r>
                            <a:rPr lang="en-US" sz="2400" b="0" i="1" smtClean="0">
                              <a:solidFill>
                                <a:srgbClr val="0070C0"/>
                              </a:solidFill>
                              <a:latin typeface="Cambria Math" panose="02040503050406030204" pitchFamily="18" charset="0"/>
                              <a:cs typeface="Times New Roman" panose="02020603050405020304" pitchFamily="18" charset="0"/>
                            </a:rPr>
                            <m:t>2</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𝛼</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𝑈</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𝜀</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oMath>
                  </m:oMathPara>
                </a14:m>
                <a:endParaRPr lang="en-US" sz="2400" b="0" dirty="0">
                  <a:solidFill>
                    <a:srgbClr val="0070C0"/>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𝑈</m:t>
                        </m:r>
                      </m:e>
                      <m:sub>
                        <m:r>
                          <a:rPr lang="en-US" sz="2400" b="0" i="1" smtClean="0">
                            <a:solidFill>
                              <a:schemeClr val="tx1"/>
                            </a:solidFill>
                            <a:latin typeface="Cambria Math" panose="02040503050406030204" pitchFamily="18" charset="0"/>
                            <a:cs typeface="Times New Roman" panose="02020603050405020304" pitchFamily="18" charset="0"/>
                          </a:rPr>
                          <m:t>𝑖</m:t>
                        </m:r>
                      </m:sub>
                    </m:sSub>
                  </m:oMath>
                </a14:m>
                <a:r>
                  <a:rPr lang="en-US" sz="2400" dirty="0">
                    <a:solidFill>
                      <a:schemeClr val="tx1"/>
                    </a:solidFill>
                    <a:cs typeface="Times New Roman" panose="02020603050405020304" pitchFamily="18" charset="0"/>
                  </a:rPr>
                  <a:t> indicates </a:t>
                </a:r>
                <a:r>
                  <a:rPr lang="en-US" sz="2400" dirty="0">
                    <a:cs typeface="Times New Roman" panose="02020603050405020304" pitchFamily="18" charset="0"/>
                  </a:rPr>
                  <a:t>residing in an urban region</a:t>
                </a:r>
              </a:p>
              <a:p>
                <a:r>
                  <a:rPr lang="en-US" sz="2400" dirty="0">
                    <a:cs typeface="Times New Roman" panose="02020603050405020304" pitchFamily="18" charset="0"/>
                  </a:rPr>
                  <a:t>How do we interpret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 (</a:t>
                </a:r>
                <a:r>
                  <a:rPr lang="en-US" sz="2400" u="sng" dirty="0">
                    <a:solidFill>
                      <a:schemeClr val="accent2">
                        <a:lumMod val="75000"/>
                      </a:schemeClr>
                    </a:solidFill>
                    <a:cs typeface="Times New Roman" panose="02020603050405020304" pitchFamily="18" charset="0"/>
                  </a:rPr>
                  <a:t>if it’s a coefficient of interest</a:t>
                </a:r>
                <a:r>
                  <a:rPr lang="en-US" sz="2400" dirty="0">
                    <a:cs typeface="Times New Roman" panose="02020603050405020304" pitchFamily="18" charset="0"/>
                  </a:rPr>
                  <a:t>)?</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spTree>
    <p:extLst>
      <p:ext uri="{BB962C8B-B14F-4D97-AF65-F5344CB8AC3E}">
        <p14:creationId xmlns:p14="http://schemas.microsoft.com/office/powerpoint/2010/main" val="6831914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Suppose we are modeling the demand for health services: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𝑦</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0</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𝑥</m:t>
                          </m:r>
                        </m:e>
                        <m:sub>
                          <m:r>
                            <a:rPr lang="en-US" sz="2400" b="0" i="1" smtClean="0">
                              <a:solidFill>
                                <a:srgbClr val="0070C0"/>
                              </a:solidFill>
                              <a:latin typeface="Cambria Math" panose="02040503050406030204" pitchFamily="18" charset="0"/>
                              <a:cs typeface="Times New Roman" panose="02020603050405020304" pitchFamily="18" charset="0"/>
                            </a:rPr>
                            <m:t>𝑖</m:t>
                          </m:r>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2</m:t>
                          </m:r>
                        </m:sub>
                      </m:sSub>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𝑥</m:t>
                          </m:r>
                        </m:e>
                        <m:sub>
                          <m:r>
                            <a:rPr lang="en-US" sz="2400" b="0" i="1" smtClean="0">
                              <a:solidFill>
                                <a:srgbClr val="0070C0"/>
                              </a:solidFill>
                              <a:latin typeface="Cambria Math" panose="02040503050406030204" pitchFamily="18" charset="0"/>
                              <a:cs typeface="Times New Roman" panose="02020603050405020304" pitchFamily="18" charset="0"/>
                            </a:rPr>
                            <m:t>𝑖</m:t>
                          </m:r>
                          <m:r>
                            <a:rPr lang="en-US" sz="2400" b="0" i="1" smtClean="0">
                              <a:solidFill>
                                <a:srgbClr val="0070C0"/>
                              </a:solidFill>
                              <a:latin typeface="Cambria Math" panose="02040503050406030204" pitchFamily="18" charset="0"/>
                              <a:cs typeface="Times New Roman" panose="02020603050405020304" pitchFamily="18" charset="0"/>
                            </a:rPr>
                            <m:t>2</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𝛼</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𝑈</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𝜀</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oMath>
                  </m:oMathPara>
                </a14:m>
                <a:endParaRPr lang="en-US" sz="2400" b="0" dirty="0">
                  <a:solidFill>
                    <a:srgbClr val="0070C0"/>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𝑈</m:t>
                        </m:r>
                      </m:e>
                      <m:sub>
                        <m:r>
                          <a:rPr lang="en-US" sz="2400" b="0" i="1" smtClean="0">
                            <a:solidFill>
                              <a:schemeClr val="tx1"/>
                            </a:solidFill>
                            <a:latin typeface="Cambria Math" panose="02040503050406030204" pitchFamily="18" charset="0"/>
                            <a:cs typeface="Times New Roman" panose="02020603050405020304" pitchFamily="18" charset="0"/>
                          </a:rPr>
                          <m:t>𝑖</m:t>
                        </m:r>
                      </m:sub>
                    </m:sSub>
                  </m:oMath>
                </a14:m>
                <a:r>
                  <a:rPr lang="en-US" sz="2400" dirty="0">
                    <a:solidFill>
                      <a:schemeClr val="tx1"/>
                    </a:solidFill>
                    <a:cs typeface="Times New Roman" panose="02020603050405020304" pitchFamily="18" charset="0"/>
                  </a:rPr>
                  <a:t> indicates </a:t>
                </a:r>
                <a:r>
                  <a:rPr lang="en-US" sz="2400" dirty="0">
                    <a:cs typeface="Times New Roman" panose="02020603050405020304" pitchFamily="18" charset="0"/>
                  </a:rPr>
                  <a:t>residing in an urban region</a:t>
                </a:r>
              </a:p>
              <a:p>
                <a:r>
                  <a:rPr lang="en-US" sz="2400" dirty="0">
                    <a:cs typeface="Times New Roman" panose="02020603050405020304" pitchFamily="18" charset="0"/>
                  </a:rPr>
                  <a:t>How do we interpret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a:t>
                </a:r>
              </a:p>
              <a:p>
                <a:pPr lvl="1"/>
                <a:r>
                  <a:rPr lang="en-US" sz="2400" dirty="0">
                    <a:cs typeface="Times New Roman" panose="02020603050405020304" pitchFamily="18" charset="0"/>
                  </a:rPr>
                  <a:t>Two groups: one where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𝑈</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 and one where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𝑈</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=0</m:t>
                    </m:r>
                  </m:oMath>
                </a14:m>
                <a:endParaRPr lang="en-US" sz="2400" dirty="0">
                  <a:cs typeface="Times New Roman" panose="02020603050405020304" pitchFamily="18" charset="0"/>
                </a:endParaRPr>
              </a:p>
              <a:p>
                <a:pPr lvl="1"/>
                <a:r>
                  <a:rPr lang="en-US" sz="2400" dirty="0">
                    <a:cs typeface="Times New Roman" panose="02020603050405020304" pitchFamily="18" charset="0"/>
                  </a:rPr>
                  <a:t>Hence, dummy variables capture a</a:t>
                </a:r>
                <a:r>
                  <a:rPr lang="en-US" sz="2400" dirty="0">
                    <a:solidFill>
                      <a:schemeClr val="accent2">
                        <a:lumMod val="75000"/>
                      </a:schemeClr>
                    </a:solidFill>
                    <a:cs typeface="Times New Roman" panose="02020603050405020304" pitchFamily="18" charset="0"/>
                  </a:rPr>
                  <a:t> </a:t>
                </a:r>
                <a:r>
                  <a:rPr lang="en-US" sz="2400" b="1" dirty="0">
                    <a:solidFill>
                      <a:schemeClr val="accent2">
                        <a:lumMod val="75000"/>
                      </a:schemeClr>
                    </a:solidFill>
                    <a:cs typeface="Times New Roman" panose="02020603050405020304" pitchFamily="18" charset="0"/>
                  </a:rPr>
                  <a:t>shift in the intercept of a regression</a:t>
                </a:r>
                <a:endParaRPr lang="en-US" sz="2400" dirty="0">
                  <a:solidFill>
                    <a:schemeClr val="accent2">
                      <a:lumMod val="75000"/>
                    </a:schemeClr>
                  </a:solidFill>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t="-1305"/>
                </a:stretch>
              </a:blipFill>
            </p:spPr>
            <p:txBody>
              <a:bodyPr/>
              <a:lstStyle/>
              <a:p>
                <a:r>
                  <a:rPr lang="en-US">
                    <a:noFill/>
                  </a:rPr>
                  <a:t> </a:t>
                </a:r>
              </a:p>
            </p:txBody>
          </p:sp>
        </mc:Fallback>
      </mc:AlternateContent>
    </p:spTree>
    <p:extLst>
      <p:ext uri="{BB962C8B-B14F-4D97-AF65-F5344CB8AC3E}">
        <p14:creationId xmlns:p14="http://schemas.microsoft.com/office/powerpoint/2010/main" val="2374676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t>
            </a:r>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F10DB988-8E40-D738-13E8-6F1A57B0D5E1}"/>
              </a:ext>
            </a:extLst>
          </p:cNvPr>
          <p:cNvPicPr>
            <a:picLocks noGrp="1" noChangeAspect="1"/>
          </p:cNvPicPr>
          <p:nvPr>
            <p:ph idx="1"/>
          </p:nvPr>
        </p:nvPicPr>
        <p:blipFill>
          <a:blip r:embed="rId3"/>
          <a:stretch>
            <a:fillRect/>
          </a:stretch>
        </p:blipFill>
        <p:spPr>
          <a:xfrm>
            <a:off x="615537" y="962232"/>
            <a:ext cx="10541475" cy="5362368"/>
          </a:xfrm>
        </p:spPr>
      </p:pic>
    </p:spTree>
    <p:extLst>
      <p:ext uri="{BB962C8B-B14F-4D97-AF65-F5344CB8AC3E}">
        <p14:creationId xmlns:p14="http://schemas.microsoft.com/office/powerpoint/2010/main" val="13767421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117F72C2-9FC8-8E24-C73F-EB01E4BCF671}"/>
              </a:ext>
            </a:extLst>
          </p:cNvPr>
          <p:cNvPicPr>
            <a:picLocks noGrp="1" noChangeAspect="1"/>
          </p:cNvPicPr>
          <p:nvPr>
            <p:ph idx="1"/>
          </p:nvPr>
        </p:nvPicPr>
        <p:blipFill>
          <a:blip r:embed="rId3"/>
          <a:stretch>
            <a:fillRect/>
          </a:stretch>
        </p:blipFill>
        <p:spPr>
          <a:xfrm>
            <a:off x="800100" y="1295400"/>
            <a:ext cx="10058400" cy="4665959"/>
          </a:xfrm>
        </p:spPr>
      </p:pic>
    </p:spTree>
    <p:extLst>
      <p:ext uri="{BB962C8B-B14F-4D97-AF65-F5344CB8AC3E}">
        <p14:creationId xmlns:p14="http://schemas.microsoft.com/office/powerpoint/2010/main" val="1993760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C090224-F0D7-141A-ABD0-0F81A3283FE4}"/>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77C0C0A3-0444-9E76-7909-C79E06A7B773}"/>
              </a:ext>
            </a:extLst>
          </p:cNvPr>
          <p:cNvPicPr>
            <a:picLocks noChangeAspect="1"/>
          </p:cNvPicPr>
          <p:nvPr/>
        </p:nvPicPr>
        <p:blipFill>
          <a:blip r:embed="rId3"/>
          <a:stretch>
            <a:fillRect/>
          </a:stretch>
        </p:blipFill>
        <p:spPr>
          <a:xfrm>
            <a:off x="800100" y="1219200"/>
            <a:ext cx="10058400" cy="5155487"/>
          </a:xfrm>
          <a:prstGeom prst="rect">
            <a:avLst/>
          </a:prstGeom>
        </p:spPr>
      </p:pic>
    </p:spTree>
    <p:extLst>
      <p:ext uri="{BB962C8B-B14F-4D97-AF65-F5344CB8AC3E}">
        <p14:creationId xmlns:p14="http://schemas.microsoft.com/office/powerpoint/2010/main" val="7692092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C090224-F0D7-141A-ABD0-0F81A3283FE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CF25538-BA28-96A4-30C3-1B5231BC887C}"/>
              </a:ext>
            </a:extLst>
          </p:cNvPr>
          <p:cNvPicPr>
            <a:picLocks noChangeAspect="1"/>
          </p:cNvPicPr>
          <p:nvPr/>
        </p:nvPicPr>
        <p:blipFill>
          <a:blip r:embed="rId3"/>
          <a:stretch>
            <a:fillRect/>
          </a:stretch>
        </p:blipFill>
        <p:spPr>
          <a:xfrm>
            <a:off x="609600" y="962232"/>
            <a:ext cx="10058400" cy="5223782"/>
          </a:xfrm>
          <a:prstGeom prst="rect">
            <a:avLst/>
          </a:prstGeom>
        </p:spPr>
      </p:pic>
    </p:spTree>
    <p:extLst>
      <p:ext uri="{BB962C8B-B14F-4D97-AF65-F5344CB8AC3E}">
        <p14:creationId xmlns:p14="http://schemas.microsoft.com/office/powerpoint/2010/main" val="18373737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The Dummy Variable Trap</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Suppose we define a new variable </a:t>
                </a:r>
              </a:p>
              <a:p>
                <a:pPr marL="0" indent="0" algn="ctr">
                  <a:lnSpc>
                    <a:spcPct val="120000"/>
                  </a:lnSpc>
                  <a:spcBef>
                    <a:spcPts val="1800"/>
                  </a:spcBef>
                  <a:spcAft>
                    <a:spcPts val="1800"/>
                  </a:spcAft>
                  <a:buNone/>
                </a:pPr>
                <a14:m>
                  <m:oMath xmlns:m="http://schemas.openxmlformats.org/officeDocument/2006/math">
                    <m:sSub>
                      <m:sSubPr>
                        <m:ctrlP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ctrlPr>
                      </m:sSubPr>
                      <m:e>
                        <m: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t>𝑅</m:t>
                        </m:r>
                      </m:e>
                      <m:sub>
                        <m: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t>𝑖</m:t>
                        </m:r>
                      </m:sub>
                    </m:sSub>
                    <m:r>
                      <a:rPr lang="en-CA" sz="2400" i="1">
                        <a:solidFill>
                          <a:schemeClr val="tx1">
                            <a:lumMod val="65000"/>
                            <a:lumOff val="35000"/>
                          </a:schemeClr>
                        </a:solidFill>
                        <a:latin typeface="Cambria Math" panose="02040503050406030204" pitchFamily="18" charset="0"/>
                        <a:ea typeface="Cambria Math" panose="02040503050406030204" pitchFamily="18" charset="0"/>
                      </a:rPr>
                      <m:t>=</m:t>
                    </m:r>
                    <m:d>
                      <m:dPr>
                        <m:begChr m:val="{"/>
                        <m:endChr m:val=""/>
                        <m:ctrlPr>
                          <a:rPr lang="en-CA" sz="2400" i="1">
                            <a:solidFill>
                              <a:schemeClr val="tx1">
                                <a:lumMod val="65000"/>
                                <a:lumOff val="35000"/>
                              </a:schemeClr>
                            </a:solidFill>
                            <a:latin typeface="Cambria Math" panose="02040503050406030204" pitchFamily="18" charset="0"/>
                            <a:ea typeface="Cambria Math" panose="02040503050406030204" pitchFamily="18" charset="0"/>
                          </a:rPr>
                        </m:ctrlPr>
                      </m:dPr>
                      <m:e>
                        <m:eqArr>
                          <m:eqArrPr>
                            <m:ctrlPr>
                              <a:rPr lang="en-CA" sz="2400" i="1" smtClean="0">
                                <a:solidFill>
                                  <a:schemeClr val="tx1">
                                    <a:lumMod val="65000"/>
                                    <a:lumOff val="35000"/>
                                  </a:schemeClr>
                                </a:solidFill>
                                <a:latin typeface="Cambria Math" panose="02040503050406030204" pitchFamily="18" charset="0"/>
                                <a:ea typeface="Cambria Math" panose="02040503050406030204" pitchFamily="18" charset="0"/>
                              </a:rPr>
                            </m:ctrlPr>
                          </m:eqArrPr>
                          <m:e>
                            <m:r>
                              <a:rPr lang="en-CA" sz="2400" i="1" smtClean="0">
                                <a:solidFill>
                                  <a:schemeClr val="tx1">
                                    <a:lumMod val="65000"/>
                                    <a:lumOff val="35000"/>
                                  </a:schemeClr>
                                </a:solidFill>
                                <a:latin typeface="Cambria Math" panose="02040503050406030204" pitchFamily="18" charset="0"/>
                                <a:ea typeface="Cambria Math" panose="02040503050406030204" pitchFamily="18" charset="0"/>
                              </a:rPr>
                              <m:t>1</m:t>
                            </m:r>
                            <m:r>
                              <a:rPr lang="en-CA" sz="2400" i="1">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a:rPr lang="en-US" sz="2400" b="0" i="0" smtClean="0">
                                <a:solidFill>
                                  <a:schemeClr val="tx1">
                                    <a:lumMod val="65000"/>
                                    <a:lumOff val="35000"/>
                                  </a:schemeClr>
                                </a:solidFill>
                                <a:latin typeface="Cambria Math"/>
                                <a:ea typeface="Cambria Math" panose="02040503050406030204" pitchFamily="18" charset="0"/>
                              </a:rPr>
                              <m:t> </m:t>
                            </m:r>
                            <m: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a:solidFill>
                                  <a:schemeClr val="tx1">
                                    <a:lumMod val="65000"/>
                                    <a:lumOff val="35000"/>
                                  </a:schemeClr>
                                </a:solidFill>
                                <a:latin typeface="Cambria Math" panose="02040503050406030204" pitchFamily="18" charset="0"/>
                                <a:ea typeface="Cambria Math" panose="02040503050406030204" pitchFamily="18" charset="0"/>
                              </a:rPr>
                              <m:t>if</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rural</m:t>
                            </m:r>
                          </m:e>
                          <m:e>
                            <m:r>
                              <a:rPr lang="en-CA" sz="2400" b="0" i="1"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i="1">
                                <a:solidFill>
                                  <a:schemeClr val="tx1">
                                    <a:lumMod val="65000"/>
                                    <a:lumOff val="35000"/>
                                  </a:schemeClr>
                                </a:solidFill>
                                <a:latin typeface="Cambria Math" panose="02040503050406030204" pitchFamily="18" charset="0"/>
                                <a:ea typeface="Cambria Math" panose="02040503050406030204" pitchFamily="18" charset="0"/>
                              </a:rPr>
                              <m:t>0</m:t>
                            </m:r>
                            <m:r>
                              <a:rPr lang="en-CA" sz="2400" b="0" i="1"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i="1">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a:solidFill>
                                  <a:schemeClr val="tx1">
                                    <a:lumMod val="65000"/>
                                    <a:lumOff val="35000"/>
                                  </a:schemeClr>
                                </a:solidFill>
                                <a:latin typeface="Cambria Math" panose="02040503050406030204" pitchFamily="18" charset="0"/>
                                <a:ea typeface="Cambria Math" panose="02040503050406030204" pitchFamily="18" charset="0"/>
                              </a:rPr>
                              <m:t>if</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urban</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e>
                        </m:eqArr>
                      </m:e>
                    </m:d>
                  </m:oMath>
                </a14:m>
                <a:r>
                  <a:rPr lang="en-CA" sz="2400" dirty="0">
                    <a:solidFill>
                      <a:schemeClr val="tx1">
                        <a:lumMod val="65000"/>
                        <a:lumOff val="35000"/>
                      </a:schemeClr>
                    </a:solidFill>
                    <a:latin typeface="Open Sans" panose="020B0606030504020204" pitchFamily="34" charset="0"/>
                    <a:ea typeface="Cambria Math" panose="02040503050406030204" pitchFamily="18" charset="0"/>
                  </a:rPr>
                  <a:t> </a:t>
                </a:r>
              </a:p>
              <a:p>
                <a:pPr marL="0" indent="0">
                  <a:buNone/>
                </a:pPr>
                <a:r>
                  <a:rPr lang="en-US" sz="2400" dirty="0">
                    <a:cs typeface="Times New Roman" panose="02020603050405020304" pitchFamily="18" charset="0"/>
                  </a:rPr>
                  <a:t>and include both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𝑅</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and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𝑈</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in a regression model. </a:t>
                </a:r>
              </a:p>
              <a:p>
                <a:pPr marL="0" indent="0">
                  <a:buNone/>
                </a:pPr>
                <a:r>
                  <a:rPr lang="en-US" sz="2400" b="1" dirty="0">
                    <a:solidFill>
                      <a:schemeClr val="accent3">
                        <a:lumMod val="75000"/>
                      </a:schemeClr>
                    </a:solidFill>
                    <a:cs typeface="Times New Roman" panose="02020603050405020304" pitchFamily="18" charset="0"/>
                  </a:rPr>
                  <a:t>What would happen?</a:t>
                </a: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774A0C79-0C76-426C-B5D8-C00B08B626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95786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The Dummy Variable Trap</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Suppose we define a new variable </a:t>
                </a:r>
              </a:p>
              <a:p>
                <a:pPr marL="0" indent="0" algn="ctr">
                  <a:lnSpc>
                    <a:spcPct val="120000"/>
                  </a:lnSpc>
                  <a:spcBef>
                    <a:spcPts val="1800"/>
                  </a:spcBef>
                  <a:spcAft>
                    <a:spcPts val="1800"/>
                  </a:spcAft>
                  <a:buNone/>
                </a:pPr>
                <a14:m>
                  <m:oMath xmlns:m="http://schemas.openxmlformats.org/officeDocument/2006/math">
                    <m:sSub>
                      <m:sSubPr>
                        <m:ctrlP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ctrlPr>
                      </m:sSubPr>
                      <m:e>
                        <m: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t>𝑅</m:t>
                        </m:r>
                      </m:e>
                      <m:sub>
                        <m: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t>𝑖</m:t>
                        </m:r>
                      </m:sub>
                    </m:sSub>
                    <m:r>
                      <a:rPr lang="en-CA" sz="2400" i="1">
                        <a:solidFill>
                          <a:schemeClr val="tx1">
                            <a:lumMod val="65000"/>
                            <a:lumOff val="35000"/>
                          </a:schemeClr>
                        </a:solidFill>
                        <a:latin typeface="Cambria Math" panose="02040503050406030204" pitchFamily="18" charset="0"/>
                        <a:ea typeface="Cambria Math" panose="02040503050406030204" pitchFamily="18" charset="0"/>
                      </a:rPr>
                      <m:t>=</m:t>
                    </m:r>
                    <m:d>
                      <m:dPr>
                        <m:begChr m:val="{"/>
                        <m:endChr m:val=""/>
                        <m:ctrlPr>
                          <a:rPr lang="en-CA" sz="2400" i="1">
                            <a:solidFill>
                              <a:schemeClr val="tx1">
                                <a:lumMod val="65000"/>
                                <a:lumOff val="35000"/>
                              </a:schemeClr>
                            </a:solidFill>
                            <a:latin typeface="Cambria Math" panose="02040503050406030204" pitchFamily="18" charset="0"/>
                            <a:ea typeface="Cambria Math" panose="02040503050406030204" pitchFamily="18" charset="0"/>
                          </a:rPr>
                        </m:ctrlPr>
                      </m:dPr>
                      <m:e>
                        <m:eqArr>
                          <m:eqArrPr>
                            <m:ctrlPr>
                              <a:rPr lang="en-CA" sz="2400" i="1" smtClean="0">
                                <a:solidFill>
                                  <a:schemeClr val="tx1">
                                    <a:lumMod val="65000"/>
                                    <a:lumOff val="35000"/>
                                  </a:schemeClr>
                                </a:solidFill>
                                <a:latin typeface="Cambria Math" panose="02040503050406030204" pitchFamily="18" charset="0"/>
                                <a:ea typeface="Cambria Math" panose="02040503050406030204" pitchFamily="18" charset="0"/>
                              </a:rPr>
                            </m:ctrlPr>
                          </m:eqArrPr>
                          <m:e>
                            <m:r>
                              <a:rPr lang="en-CA" sz="2400" i="1" smtClean="0">
                                <a:solidFill>
                                  <a:schemeClr val="tx1">
                                    <a:lumMod val="65000"/>
                                    <a:lumOff val="35000"/>
                                  </a:schemeClr>
                                </a:solidFill>
                                <a:latin typeface="Cambria Math" panose="02040503050406030204" pitchFamily="18" charset="0"/>
                                <a:ea typeface="Cambria Math" panose="02040503050406030204" pitchFamily="18" charset="0"/>
                              </a:rPr>
                              <m:t>1</m:t>
                            </m:r>
                            <m:r>
                              <a:rPr lang="en-CA" sz="2400" i="1">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a:rPr lang="en-US" sz="2400" b="0" i="0" smtClean="0">
                                <a:solidFill>
                                  <a:schemeClr val="tx1">
                                    <a:lumMod val="65000"/>
                                    <a:lumOff val="35000"/>
                                  </a:schemeClr>
                                </a:solidFill>
                                <a:latin typeface="Cambria Math"/>
                                <a:ea typeface="Cambria Math" panose="02040503050406030204" pitchFamily="18" charset="0"/>
                              </a:rPr>
                              <m:t> </m:t>
                            </m:r>
                            <m: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a:solidFill>
                                  <a:schemeClr val="tx1">
                                    <a:lumMod val="65000"/>
                                    <a:lumOff val="35000"/>
                                  </a:schemeClr>
                                </a:solidFill>
                                <a:latin typeface="Cambria Math" panose="02040503050406030204" pitchFamily="18" charset="0"/>
                                <a:ea typeface="Cambria Math" panose="02040503050406030204" pitchFamily="18" charset="0"/>
                              </a:rPr>
                              <m:t>if</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rural</m:t>
                            </m:r>
                          </m:e>
                          <m:e>
                            <m:r>
                              <a:rPr lang="en-CA" sz="2400" b="0" i="1"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i="1">
                                <a:solidFill>
                                  <a:schemeClr val="tx1">
                                    <a:lumMod val="65000"/>
                                    <a:lumOff val="35000"/>
                                  </a:schemeClr>
                                </a:solidFill>
                                <a:latin typeface="Cambria Math" panose="02040503050406030204" pitchFamily="18" charset="0"/>
                                <a:ea typeface="Cambria Math" panose="02040503050406030204" pitchFamily="18" charset="0"/>
                              </a:rPr>
                              <m:t>0</m:t>
                            </m:r>
                            <m:r>
                              <a:rPr lang="en-CA" sz="2400" b="0" i="1"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i="1">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a:solidFill>
                                  <a:schemeClr val="tx1">
                                    <a:lumMod val="65000"/>
                                    <a:lumOff val="35000"/>
                                  </a:schemeClr>
                                </a:solidFill>
                                <a:latin typeface="Cambria Math" panose="02040503050406030204" pitchFamily="18" charset="0"/>
                                <a:ea typeface="Cambria Math" panose="02040503050406030204" pitchFamily="18" charset="0"/>
                              </a:rPr>
                              <m:t>if</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urban</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e>
                        </m:eqArr>
                      </m:e>
                    </m:d>
                  </m:oMath>
                </a14:m>
                <a:r>
                  <a:rPr lang="en-CA" sz="2400" dirty="0">
                    <a:solidFill>
                      <a:schemeClr val="tx1">
                        <a:lumMod val="65000"/>
                        <a:lumOff val="35000"/>
                      </a:schemeClr>
                    </a:solidFill>
                    <a:latin typeface="Open Sans" panose="020B0606030504020204" pitchFamily="34" charset="0"/>
                    <a:ea typeface="Cambria Math" panose="02040503050406030204" pitchFamily="18" charset="0"/>
                  </a:rPr>
                  <a:t> </a:t>
                </a:r>
              </a:p>
              <a:p>
                <a:pPr marL="0" indent="0">
                  <a:buNone/>
                </a:pPr>
                <a:r>
                  <a:rPr lang="en-US" sz="2400" dirty="0">
                    <a:cs typeface="Times New Roman" panose="02020603050405020304" pitchFamily="18" charset="0"/>
                  </a:rPr>
                  <a:t>and include both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𝑅</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and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𝑈</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in a regression model. </a:t>
                </a:r>
              </a:p>
              <a:p>
                <a:pPr marL="0" indent="0">
                  <a:buNone/>
                </a:pPr>
                <a:r>
                  <a:rPr lang="en-US" sz="2400" b="1" dirty="0">
                    <a:solidFill>
                      <a:schemeClr val="accent3">
                        <a:lumMod val="75000"/>
                      </a:schemeClr>
                    </a:solidFill>
                    <a:cs typeface="Times New Roman" panose="02020603050405020304" pitchFamily="18" charset="0"/>
                  </a:rPr>
                  <a:t>What would happen?</a:t>
                </a:r>
              </a:p>
              <a:p>
                <a:pPr lvl="1"/>
                <a:r>
                  <a:rPr lang="en-US" sz="2200" dirty="0">
                    <a:cs typeface="Times New Roman" panose="02020603050405020304" pitchFamily="18" charset="0"/>
                  </a:rPr>
                  <a:t>Now, two explanatory variables are </a:t>
                </a:r>
                <a:r>
                  <a:rPr lang="en-US" sz="2200" b="1" dirty="0">
                    <a:cs typeface="Times New Roman" panose="02020603050405020304" pitchFamily="18" charset="0"/>
                  </a:rPr>
                  <a:t>perfectly colinear</a:t>
                </a:r>
                <a:r>
                  <a:rPr lang="en-US" sz="2200" dirty="0">
                    <a:cs typeface="Times New Roman" panose="02020603050405020304" pitchFamily="18" charset="0"/>
                  </a:rPr>
                  <a:t>, since</a:t>
                </a:r>
              </a:p>
              <a:p>
                <a:pPr marL="274320" lvl="1"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𝑅</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=1−</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𝑈</m:t>
                          </m:r>
                        </m:e>
                        <m:sub>
                          <m:r>
                            <a:rPr lang="en-US" sz="2400" b="0" i="1" smtClean="0">
                              <a:latin typeface="Cambria Math" panose="02040503050406030204" pitchFamily="18" charset="0"/>
                              <a:cs typeface="Times New Roman" panose="02020603050405020304" pitchFamily="18" charset="0"/>
                            </a:rPr>
                            <m:t>𝑖</m:t>
                          </m:r>
                        </m:sub>
                      </m:sSub>
                    </m:oMath>
                  </m:oMathPara>
                </a14:m>
                <a:endParaRPr lang="en-US" sz="2400" dirty="0">
                  <a:cs typeface="Times New Roman" panose="02020603050405020304" pitchFamily="18" charset="0"/>
                </a:endParaRPr>
              </a:p>
              <a:p>
                <a:pPr marL="0" indent="0">
                  <a:lnSpc>
                    <a:spcPct val="120000"/>
                  </a:lnSpc>
                  <a:spcBef>
                    <a:spcPts val="1800"/>
                  </a:spcBef>
                  <a:spcAft>
                    <a:spcPts val="1800"/>
                  </a:spcAft>
                  <a:buNone/>
                </a:pPr>
                <a:r>
                  <a:rPr lang="en-US" sz="2400" b="1" dirty="0">
                    <a:solidFill>
                      <a:schemeClr val="accent2">
                        <a:lumMod val="75000"/>
                      </a:schemeClr>
                    </a:solidFill>
                    <a:cs typeface="Times New Roman" panose="02020603050405020304" pitchFamily="18" charset="0"/>
                  </a:rPr>
                  <a:t>This model cannot be estimated</a:t>
                </a: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774A0C79-0C76-426C-B5D8-C00B08B626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8259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Avoiding the Dummy Variable Trap</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Suppose we have </a:t>
                </a:r>
                <a:r>
                  <a:rPr lang="en-US" sz="2400" b="1" dirty="0">
                    <a:cs typeface="Times New Roman" panose="02020603050405020304" pitchFamily="18" charset="0"/>
                  </a:rPr>
                  <a:t>four regions </a:t>
                </a:r>
                <a:r>
                  <a:rPr lang="en-US" sz="2400" dirty="0">
                    <a:cs typeface="Times New Roman" panose="02020603050405020304" pitchFamily="18" charset="0"/>
                  </a:rPr>
                  <a:t>that we care about </a:t>
                </a:r>
              </a:p>
              <a:p>
                <a:pPr lvl="1"/>
                <a:r>
                  <a:rPr lang="en-US" sz="2200" dirty="0">
                    <a:cs typeface="Times New Roman" panose="02020603050405020304" pitchFamily="18" charset="0"/>
                  </a:rPr>
                  <a:t>(South, Midwest, East, West)</a:t>
                </a:r>
              </a:p>
              <a:p>
                <a:pPr marL="0" indent="0">
                  <a:buNone/>
                </a:pPr>
                <a:r>
                  <a:rPr lang="en-US" sz="2400" b="1" dirty="0">
                    <a:solidFill>
                      <a:schemeClr val="accent2">
                        <a:lumMod val="75000"/>
                      </a:schemeClr>
                    </a:solidFill>
                    <a:cs typeface="Times New Roman" panose="02020603050405020304" pitchFamily="18" charset="0"/>
                  </a:rPr>
                  <a:t>We can include three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𝑵</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oMath>
                </a14:m>
                <a:r>
                  <a:rPr lang="en-US" sz="2400" b="1" dirty="0">
                    <a:solidFill>
                      <a:schemeClr val="accent2">
                        <a:lumMod val="75000"/>
                      </a:schemeClr>
                    </a:solidFill>
                    <a:cs typeface="Times New Roman" panose="02020603050405020304" pitchFamily="18" charset="0"/>
                  </a:rPr>
                  <a:t> dummy variables in regression: </a:t>
                </a:r>
              </a:p>
              <a:p>
                <a:pPr>
                  <a:spcBef>
                    <a:spcPts val="0"/>
                  </a:spcBef>
                </a:pPr>
                <a:r>
                  <a:rPr lang="en-US" sz="2400" dirty="0">
                    <a:solidFill>
                      <a:schemeClr val="accent2">
                        <a:lumMod val="75000"/>
                      </a:schemeClr>
                    </a:solidFill>
                    <a:cs typeface="Times New Roman" panose="02020603050405020304" pitchFamily="18" charset="0"/>
                  </a:rPr>
                  <a:t>Need to pick a baseline category </a:t>
                </a:r>
              </a:p>
              <a:p>
                <a:pPr>
                  <a:spcBef>
                    <a:spcPts val="0"/>
                  </a:spcBef>
                </a:pPr>
                <a:r>
                  <a:rPr lang="en-US" sz="2400" dirty="0">
                    <a:solidFill>
                      <a:schemeClr val="accent2">
                        <a:lumMod val="75000"/>
                      </a:schemeClr>
                    </a:solidFill>
                    <a:cs typeface="Times New Roman" panose="02020603050405020304" pitchFamily="18" charset="0"/>
                  </a:rPr>
                  <a:t>Interpreted as the “comparison group” </a:t>
                </a:r>
                <a:endParaRPr lang="en-US" sz="2400" i="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endParaRPr>
              </a:p>
              <a:p>
                <a:pPr marL="0" indent="0">
                  <a:buNone/>
                </a:pPr>
                <a:endParaRPr lang="en-CA" sz="2400" b="0" i="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endParaRPr>
              </a:p>
              <a:p>
                <a:pPr marL="0" indent="0">
                  <a:buNone/>
                </a:pPr>
                <a14:m>
                  <m:oMathPara xmlns:m="http://schemas.openxmlformats.org/officeDocument/2006/math">
                    <m:oMathParaPr>
                      <m:jc m:val="centerGroup"/>
                    </m:oMathParaPr>
                    <m:oMath xmlns:m="http://schemas.openxmlformats.org/officeDocument/2006/math">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WAGE</m:t>
                      </m:r>
                      <m:r>
                        <a:rPr lang="en-US" sz="2400" b="0" i="0" smtClean="0">
                          <a:solidFill>
                            <a:schemeClr val="accent5">
                              <a:lumMod val="75000"/>
                            </a:schemeClr>
                          </a:solidFill>
                          <a:latin typeface="Cambria Math"/>
                          <a:ea typeface="Open Sans" panose="020B0606030504020204" pitchFamily="34" charset="0"/>
                          <a:cs typeface="Open Sans" panose="020B0606030504020204" pitchFamily="34" charset="0"/>
                        </a:rPr>
                        <m:t>=</m:t>
                      </m:r>
                      <m:sSub>
                        <m:sSubPr>
                          <m:ctrlP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𝛽</m:t>
                          </m:r>
                        </m:e>
                        <m: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US" sz="2400" b="0" i="1" smtClean="0">
                              <a:solidFill>
                                <a:schemeClr val="accent5">
                                  <a:lumMod val="75000"/>
                                </a:schemeClr>
                              </a:solidFill>
                              <a:latin typeface="Cambria Math"/>
                              <a:ea typeface="Open Sans" panose="020B0606030504020204" pitchFamily="34" charset="0"/>
                              <a:cs typeface="Open Sans" panose="020B0606030504020204" pitchFamily="34" charset="0"/>
                            </a:rPr>
                            <m:t>1</m:t>
                          </m:r>
                        </m:sub>
                      </m:sSub>
                      <m:r>
                        <m:rPr>
                          <m:sty m:val="p"/>
                        </m:rPr>
                        <a:rPr lang="en-US" sz="2400" b="0" i="0" smtClean="0">
                          <a:solidFill>
                            <a:schemeClr val="accent5">
                              <a:lumMod val="75000"/>
                            </a:schemeClr>
                          </a:solidFill>
                          <a:latin typeface="Cambria Math"/>
                          <a:ea typeface="Open Sans" panose="020B0606030504020204" pitchFamily="34" charset="0"/>
                          <a:cs typeface="Open Sans" panose="020B0606030504020204" pitchFamily="34" charset="0"/>
                        </a:rPr>
                        <m:t>SOUTH</m:t>
                      </m:r>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US" sz="2400" b="0" i="1" smtClean="0">
                              <a:solidFill>
                                <a:schemeClr val="accent5">
                                  <a:lumMod val="75000"/>
                                </a:schemeClr>
                              </a:solidFill>
                              <a:latin typeface="Cambria Math"/>
                              <a:ea typeface="Open Sans" panose="020B0606030504020204" pitchFamily="34" charset="0"/>
                              <a:cs typeface="Open Sans" panose="020B0606030504020204" pitchFamily="34" charset="0"/>
                            </a:rPr>
                            <m:t>2</m:t>
                          </m:r>
                        </m:sub>
                      </m:sSub>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MIDWEST</m:t>
                      </m:r>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3</m:t>
                          </m:r>
                        </m:sub>
                      </m:sSub>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WEST</m:t>
                      </m:r>
                      <m: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EDUC</m:t>
                      </m:r>
                      <m:r>
                        <a:rPr lang="en-US" sz="2400" b="0" i="0" smtClean="0">
                          <a:solidFill>
                            <a:schemeClr val="accent5">
                              <a:lumMod val="75000"/>
                            </a:schemeClr>
                          </a:solidFill>
                          <a:latin typeface="Cambria Math"/>
                        </a:rPr>
                        <m:t>+</m:t>
                      </m:r>
                      <m:r>
                        <a:rPr lang="en-US" sz="2400" b="0" i="1" smtClean="0">
                          <a:solidFill>
                            <a:schemeClr val="accent5">
                              <a:lumMod val="75000"/>
                            </a:schemeClr>
                          </a:solidFill>
                          <a:latin typeface="Cambria Math" panose="02040503050406030204" pitchFamily="18" charset="0"/>
                        </a:rPr>
                        <m:t>𝜀</m:t>
                      </m:r>
                    </m:oMath>
                  </m:oMathPara>
                </a14:m>
                <a:endParaRPr lang="en-CA" sz="2400" b="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endParaRPr>
              </a:p>
              <a:p>
                <a:pPr marL="0" indent="0">
                  <a:lnSpc>
                    <a:spcPct val="120000"/>
                  </a:lnSpc>
                  <a:spcBef>
                    <a:spcPts val="1800"/>
                  </a:spcBef>
                  <a:spcAft>
                    <a:spcPts val="1800"/>
                  </a:spcAft>
                  <a:buNone/>
                </a:pPr>
                <a:endParaRPr lang="en-US" sz="2400" b="1" dirty="0">
                  <a:solidFill>
                    <a:schemeClr val="accent2">
                      <a:lumMod val="75000"/>
                    </a:schemeClr>
                  </a:solidFill>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spTree>
    <p:extLst>
      <p:ext uri="{BB962C8B-B14F-4D97-AF65-F5344CB8AC3E}">
        <p14:creationId xmlns:p14="http://schemas.microsoft.com/office/powerpoint/2010/main" val="4675732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Avoiding the Dummy Variable Trap</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lnSpcReduction="10000"/>
              </a:bodyPr>
              <a:lstStyle/>
              <a:p>
                <a:r>
                  <a:rPr lang="en-US" sz="2400" dirty="0">
                    <a:cs typeface="Times New Roman" panose="02020603050405020304" pitchFamily="18" charset="0"/>
                  </a:rPr>
                  <a:t>Suppose we have </a:t>
                </a:r>
                <a:r>
                  <a:rPr lang="en-US" sz="2400" b="1" dirty="0">
                    <a:cs typeface="Times New Roman" panose="02020603050405020304" pitchFamily="18" charset="0"/>
                  </a:rPr>
                  <a:t>four regions </a:t>
                </a:r>
                <a:r>
                  <a:rPr lang="en-US" sz="2400" dirty="0">
                    <a:cs typeface="Times New Roman" panose="02020603050405020304" pitchFamily="18" charset="0"/>
                  </a:rPr>
                  <a:t>that we care about </a:t>
                </a:r>
              </a:p>
              <a:p>
                <a:pPr lvl="1"/>
                <a:r>
                  <a:rPr lang="en-US" sz="2200" dirty="0">
                    <a:cs typeface="Times New Roman" panose="02020603050405020304" pitchFamily="18" charset="0"/>
                  </a:rPr>
                  <a:t>(South, Midwest, East, West)</a:t>
                </a:r>
              </a:p>
              <a:p>
                <a:pPr marL="0" indent="0">
                  <a:buNone/>
                </a:pPr>
                <a:r>
                  <a:rPr lang="en-US" sz="2400" b="1" dirty="0">
                    <a:solidFill>
                      <a:schemeClr val="accent2">
                        <a:lumMod val="75000"/>
                      </a:schemeClr>
                    </a:solidFill>
                    <a:cs typeface="Times New Roman" panose="02020603050405020304" pitchFamily="18" charset="0"/>
                  </a:rPr>
                  <a:t>We can include three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𝑵</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oMath>
                </a14:m>
                <a:r>
                  <a:rPr lang="en-US" sz="2400" b="1" dirty="0">
                    <a:solidFill>
                      <a:schemeClr val="accent2">
                        <a:lumMod val="75000"/>
                      </a:schemeClr>
                    </a:solidFill>
                    <a:cs typeface="Times New Roman" panose="02020603050405020304" pitchFamily="18" charset="0"/>
                  </a:rPr>
                  <a:t> dummy variables in regression: </a:t>
                </a:r>
              </a:p>
              <a:p>
                <a:pPr>
                  <a:spcBef>
                    <a:spcPts val="0"/>
                  </a:spcBef>
                </a:pPr>
                <a:r>
                  <a:rPr lang="en-US" sz="2400" dirty="0">
                    <a:cs typeface="Times New Roman" panose="02020603050405020304" pitchFamily="18" charset="0"/>
                  </a:rPr>
                  <a:t>Need to pick a baseline category </a:t>
                </a:r>
              </a:p>
              <a:p>
                <a:pPr>
                  <a:spcBef>
                    <a:spcPts val="0"/>
                  </a:spcBef>
                </a:pPr>
                <a:r>
                  <a:rPr lang="en-US" sz="2400" dirty="0">
                    <a:cs typeface="Times New Roman" panose="02020603050405020304" pitchFamily="18" charset="0"/>
                  </a:rPr>
                  <a:t>Interpreted as the “comparison group” </a:t>
                </a:r>
                <a:endParaRPr lang="en-US" sz="2400" i="0" dirty="0">
                  <a:latin typeface="Cambria Math" panose="02040503050406030204" pitchFamily="18" charset="0"/>
                  <a:ea typeface="Open Sans" panose="020B0606030504020204" pitchFamily="34" charset="0"/>
                  <a:cs typeface="Open Sans" panose="020B0606030504020204" pitchFamily="34" charset="0"/>
                </a:endParaRPr>
              </a:p>
              <a:p>
                <a:pPr marL="0" indent="0">
                  <a:buNone/>
                </a:pPr>
                <a:endParaRPr lang="en-CA" sz="2400" b="0" i="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endParaRPr>
              </a:p>
              <a:p>
                <a:pPr marL="0" indent="0">
                  <a:buNone/>
                </a:pPr>
                <a14:m>
                  <m:oMathPara xmlns:m="http://schemas.openxmlformats.org/officeDocument/2006/math">
                    <m:oMathParaPr>
                      <m:jc m:val="centerGroup"/>
                    </m:oMathParaPr>
                    <m:oMath xmlns:m="http://schemas.openxmlformats.org/officeDocument/2006/math">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WAGE</m:t>
                      </m:r>
                      <m:r>
                        <a:rPr lang="en-US" sz="2400" b="0" i="0" smtClean="0">
                          <a:solidFill>
                            <a:schemeClr val="accent5">
                              <a:lumMod val="75000"/>
                            </a:schemeClr>
                          </a:solidFill>
                          <a:latin typeface="Cambria Math"/>
                          <a:ea typeface="Open Sans" panose="020B0606030504020204" pitchFamily="34" charset="0"/>
                          <a:cs typeface="Open Sans" panose="020B0606030504020204" pitchFamily="34" charset="0"/>
                        </a:rPr>
                        <m:t>=</m:t>
                      </m:r>
                      <m:sSub>
                        <m:sSubPr>
                          <m:ctrlP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𝛽</m:t>
                          </m:r>
                        </m:e>
                        <m: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US" sz="2400" b="0" i="1" smtClean="0">
                              <a:solidFill>
                                <a:schemeClr val="accent5">
                                  <a:lumMod val="75000"/>
                                </a:schemeClr>
                              </a:solidFill>
                              <a:latin typeface="Cambria Math"/>
                              <a:ea typeface="Open Sans" panose="020B0606030504020204" pitchFamily="34" charset="0"/>
                              <a:cs typeface="Open Sans" panose="020B0606030504020204" pitchFamily="34" charset="0"/>
                            </a:rPr>
                            <m:t>1</m:t>
                          </m:r>
                        </m:sub>
                      </m:sSub>
                      <m:r>
                        <m:rPr>
                          <m:sty m:val="p"/>
                        </m:rPr>
                        <a:rPr lang="en-US" sz="2400" b="0" i="0" smtClean="0">
                          <a:solidFill>
                            <a:schemeClr val="accent5">
                              <a:lumMod val="75000"/>
                            </a:schemeClr>
                          </a:solidFill>
                          <a:latin typeface="Cambria Math"/>
                          <a:ea typeface="Open Sans" panose="020B0606030504020204" pitchFamily="34" charset="0"/>
                          <a:cs typeface="Open Sans" panose="020B0606030504020204" pitchFamily="34" charset="0"/>
                        </a:rPr>
                        <m:t>SOUTH</m:t>
                      </m:r>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US" sz="2400" b="0" i="1" smtClean="0">
                              <a:solidFill>
                                <a:schemeClr val="accent5">
                                  <a:lumMod val="75000"/>
                                </a:schemeClr>
                              </a:solidFill>
                              <a:latin typeface="Cambria Math"/>
                              <a:ea typeface="Open Sans" panose="020B0606030504020204" pitchFamily="34" charset="0"/>
                              <a:cs typeface="Open Sans" panose="020B0606030504020204" pitchFamily="34" charset="0"/>
                            </a:rPr>
                            <m:t>2</m:t>
                          </m:r>
                        </m:sub>
                      </m:sSub>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MIDWEST</m:t>
                      </m:r>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3</m:t>
                          </m:r>
                        </m:sub>
                      </m:sSub>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WEST</m:t>
                      </m:r>
                      <m: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EDUC</m:t>
                      </m:r>
                      <m:r>
                        <a:rPr lang="en-US" sz="2400" b="0" i="0" smtClean="0">
                          <a:solidFill>
                            <a:schemeClr val="accent5">
                              <a:lumMod val="75000"/>
                            </a:schemeClr>
                          </a:solidFill>
                          <a:latin typeface="Cambria Math"/>
                        </a:rPr>
                        <m:t>+</m:t>
                      </m:r>
                      <m:r>
                        <a:rPr lang="en-US" sz="2400" b="0" i="1" smtClean="0">
                          <a:solidFill>
                            <a:schemeClr val="accent5">
                              <a:lumMod val="75000"/>
                            </a:schemeClr>
                          </a:solidFill>
                          <a:latin typeface="Cambria Math" panose="02040503050406030204" pitchFamily="18" charset="0"/>
                        </a:rPr>
                        <m:t>𝜀</m:t>
                      </m:r>
                    </m:oMath>
                  </m:oMathPara>
                </a14:m>
                <a:endParaRPr lang="en-CA" sz="2400" b="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endParaRPr>
              </a:p>
              <a:p>
                <a:pPr marL="0" indent="0">
                  <a:lnSpc>
                    <a:spcPct val="120000"/>
                  </a:lnSpc>
                  <a:spcBef>
                    <a:spcPts val="1800"/>
                  </a:spcBef>
                  <a:spcAft>
                    <a:spcPts val="1800"/>
                  </a:spcAft>
                  <a:buNone/>
                </a:pPr>
                <a14:m>
                  <m:oMathPara xmlns:m="http://schemas.openxmlformats.org/officeDocument/2006/math">
                    <m:oMathParaPr>
                      <m:jc m:val="centerGroup"/>
                    </m:oMathParaPr>
                    <m:oMath xmlns:m="http://schemas.openxmlformats.org/officeDocument/2006/math">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𝐸</m:t>
                      </m:r>
                      <m:d>
                        <m:dPr>
                          <m:ctrlP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dPr>
                        <m:e>
                          <m:r>
                            <m:rPr>
                              <m:sty m:val="p"/>
                            </m:rPr>
                            <a:rPr lang="en-CA" sz="240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WAGE</m:t>
                          </m:r>
                        </m:e>
                      </m:d>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d>
                        <m:dPr>
                          <m:begChr m:val="{"/>
                          <m:endChr m:val=""/>
                          <m:ctrlPr>
                            <a:rPr lang="en-CA" sz="2400" i="1">
                              <a:solidFill>
                                <a:schemeClr val="accent5">
                                  <a:lumMod val="75000"/>
                                </a:schemeClr>
                              </a:solidFill>
                              <a:latin typeface="Cambria Math" panose="02040503050406030204" pitchFamily="18" charset="0"/>
                            </a:rPr>
                          </m:ctrlPr>
                        </m:dPr>
                        <m:e>
                          <m:eqArr>
                            <m:eqArrPr>
                              <m:ctrlPr>
                                <a:rPr lang="en-CA" sz="2400" i="1">
                                  <a:solidFill>
                                    <a:schemeClr val="accent5">
                                      <a:lumMod val="75000"/>
                                    </a:schemeClr>
                                  </a:solidFill>
                                  <a:latin typeface="Cambria Math" panose="02040503050406030204" pitchFamily="18" charset="0"/>
                                </a:rPr>
                              </m:ctrlPr>
                            </m:eqArrPr>
                            <m:e>
                              <m:d>
                                <m:dPr>
                                  <m:ctrlPr>
                                    <a:rPr lang="en-CA" sz="2400" i="1">
                                      <a:solidFill>
                                        <a:schemeClr val="accent5">
                                          <a:lumMod val="75000"/>
                                        </a:schemeClr>
                                      </a:solidFill>
                                      <a:latin typeface="Cambria Math" panose="02040503050406030204" pitchFamily="18" charset="0"/>
                                    </a:rPr>
                                  </m:ctrlPr>
                                </m:dPr>
                                <m:e>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1</m:t>
                                      </m:r>
                                    </m:sub>
                                  </m:sSub>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𝛿</m:t>
                                      </m:r>
                                    </m:e>
                                    <m:sub>
                                      <m:r>
                                        <a:rPr lang="en-CA" sz="2400" i="1">
                                          <a:solidFill>
                                            <a:schemeClr val="accent5">
                                              <a:lumMod val="75000"/>
                                            </a:schemeClr>
                                          </a:solidFill>
                                          <a:latin typeface="Cambria Math" panose="02040503050406030204" pitchFamily="18" charset="0"/>
                                        </a:rPr>
                                        <m:t>3</m:t>
                                      </m:r>
                                    </m:sub>
                                  </m:sSub>
                                </m:e>
                              </m:d>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EDUC</m:t>
                              </m:r>
                              <m:r>
                                <a:rPr lang="en-US" sz="2400" b="0" i="0" smtClean="0">
                                  <a:solidFill>
                                    <a:schemeClr val="accent5">
                                      <a:lumMod val="75000"/>
                                    </a:schemeClr>
                                  </a:solidFill>
                                  <a:latin typeface="Cambria Math"/>
                                </a:rPr>
                                <m:t> </m:t>
                              </m:r>
                              <m:r>
                                <a:rPr lang="en-CA" sz="2400">
                                  <a:solidFill>
                                    <a:schemeClr val="accent5">
                                      <a:lumMod val="75000"/>
                                    </a:schemeClr>
                                  </a:solidFill>
                                  <a:latin typeface="Cambria Math" panose="02040503050406030204" pitchFamily="18" charset="0"/>
                                </a:rPr>
                                <m:t> </m:t>
                              </m:r>
                              <m:r>
                                <m:rPr>
                                  <m:sty m:val="p"/>
                                </m:rPr>
                                <a:rPr lang="en-US" sz="2400">
                                  <a:solidFill>
                                    <a:schemeClr val="accent5">
                                      <a:lumMod val="75000"/>
                                    </a:schemeClr>
                                  </a:solidFill>
                                  <a:latin typeface="Cambria Math"/>
                                </a:rPr>
                                <m:t>for</m:t>
                              </m:r>
                              <m:r>
                                <a:rPr lang="en-US" sz="2400">
                                  <a:solidFill>
                                    <a:schemeClr val="accent5">
                                      <a:lumMod val="75000"/>
                                    </a:schemeClr>
                                  </a:solidFill>
                                  <a:latin typeface="Cambria Math"/>
                                </a:rPr>
                                <m:t> </m:t>
                              </m:r>
                              <m:r>
                                <m:rPr>
                                  <m:sty m:val="p"/>
                                </m:rPr>
                                <a:rPr lang="en-US" sz="2400">
                                  <a:solidFill>
                                    <a:schemeClr val="accent5">
                                      <a:lumMod val="75000"/>
                                    </a:schemeClr>
                                  </a:solidFill>
                                  <a:latin typeface="Cambria Math"/>
                                </a:rPr>
                                <m:t>West</m:t>
                              </m:r>
                            </m:e>
                            <m:e>
                              <m:d>
                                <m:dPr>
                                  <m:ctrlPr>
                                    <a:rPr lang="en-CA" sz="2400" i="1">
                                      <a:solidFill>
                                        <a:schemeClr val="accent5">
                                          <a:lumMod val="75000"/>
                                        </a:schemeClr>
                                      </a:solidFill>
                                      <a:latin typeface="Cambria Math" panose="02040503050406030204" pitchFamily="18" charset="0"/>
                                    </a:rPr>
                                  </m:ctrlPr>
                                </m:dPr>
                                <m:e>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1</m:t>
                                      </m:r>
                                    </m:sub>
                                  </m:sSub>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𝛿</m:t>
                                      </m:r>
                                    </m:e>
                                    <m:sub>
                                      <m:r>
                                        <a:rPr lang="en-CA" sz="2400" i="1">
                                          <a:solidFill>
                                            <a:schemeClr val="accent5">
                                              <a:lumMod val="75000"/>
                                            </a:schemeClr>
                                          </a:solidFill>
                                          <a:latin typeface="Cambria Math" panose="02040503050406030204" pitchFamily="18" charset="0"/>
                                        </a:rPr>
                                        <m:t>2</m:t>
                                      </m:r>
                                    </m:sub>
                                  </m:sSub>
                                </m:e>
                              </m:d>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m:t>
                              </m:r>
                              <m:r>
                                <m:rPr>
                                  <m:sty m:val="p"/>
                                </m:rPr>
                                <a:rPr lang="en-CA" sz="2400" smtClean="0">
                                  <a:solidFill>
                                    <a:schemeClr val="accent5">
                                      <a:lumMod val="75000"/>
                                    </a:schemeClr>
                                  </a:solidFill>
                                  <a:latin typeface="Cambria Math" panose="02040503050406030204" pitchFamily="18" charset="0"/>
                                </a:rPr>
                                <m:t>C</m:t>
                              </m:r>
                              <m:r>
                                <a:rPr lang="en-CA" sz="2400">
                                  <a:solidFill>
                                    <a:schemeClr val="accent5">
                                      <a:lumMod val="75000"/>
                                    </a:schemeClr>
                                  </a:solidFill>
                                  <a:latin typeface="Cambria Math" panose="02040503050406030204" pitchFamily="18" charset="0"/>
                                </a:rPr>
                                <m:t> </m:t>
                              </m:r>
                              <m:r>
                                <m:rPr>
                                  <m:sty m:val="p"/>
                                </m:rPr>
                                <a:rPr lang="en-US" sz="2400">
                                  <a:solidFill>
                                    <a:schemeClr val="accent5">
                                      <a:lumMod val="75000"/>
                                    </a:schemeClr>
                                  </a:solidFill>
                                  <a:latin typeface="Cambria Math"/>
                                </a:rPr>
                                <m:t>for</m:t>
                              </m:r>
                              <m:r>
                                <a:rPr lang="en-US" sz="2400">
                                  <a:solidFill>
                                    <a:schemeClr val="accent5">
                                      <a:lumMod val="75000"/>
                                    </a:schemeClr>
                                  </a:solidFill>
                                  <a:latin typeface="Cambria Math"/>
                                </a:rPr>
                                <m:t> </m:t>
                              </m:r>
                              <m:r>
                                <m:rPr>
                                  <m:sty m:val="p"/>
                                </m:rPr>
                                <a:rPr lang="en-US" sz="2400" i="0">
                                  <a:solidFill>
                                    <a:schemeClr val="accent5">
                                      <a:lumMod val="75000"/>
                                    </a:schemeClr>
                                  </a:solidFill>
                                  <a:latin typeface="Cambria Math"/>
                                </a:rPr>
                                <m:t>Midwest</m:t>
                              </m:r>
                            </m:e>
                            <m:e>
                              <m:d>
                                <m:dPr>
                                  <m:ctrlPr>
                                    <a:rPr lang="en-CA" sz="2400" i="1">
                                      <a:solidFill>
                                        <a:schemeClr val="accent5">
                                          <a:lumMod val="75000"/>
                                        </a:schemeClr>
                                      </a:solidFill>
                                      <a:latin typeface="Cambria Math" panose="02040503050406030204" pitchFamily="18" charset="0"/>
                                    </a:rPr>
                                  </m:ctrlPr>
                                </m:dPr>
                                <m:e>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1</m:t>
                                      </m:r>
                                    </m:sub>
                                  </m:sSub>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𝛿</m:t>
                                      </m:r>
                                    </m:e>
                                    <m:sub>
                                      <m:r>
                                        <a:rPr lang="en-CA" sz="2400" i="1">
                                          <a:solidFill>
                                            <a:schemeClr val="accent5">
                                              <a:lumMod val="75000"/>
                                            </a:schemeClr>
                                          </a:solidFill>
                                          <a:latin typeface="Cambria Math" panose="02040503050406030204" pitchFamily="18" charset="0"/>
                                        </a:rPr>
                                        <m:t>1</m:t>
                                      </m:r>
                                    </m:sub>
                                  </m:sSub>
                                </m:e>
                              </m:d>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EDUC</m:t>
                              </m:r>
                              <m:r>
                                <a:rPr lang="en-US" sz="2400">
                                  <a:solidFill>
                                    <a:schemeClr val="accent5">
                                      <a:lumMod val="75000"/>
                                    </a:schemeClr>
                                  </a:solidFill>
                                  <a:latin typeface="Cambria Math"/>
                                </a:rPr>
                                <m:t> </m:t>
                              </m:r>
                              <m:r>
                                <m:rPr>
                                  <m:sty m:val="p"/>
                                </m:rPr>
                                <a:rPr lang="en-US" sz="2400">
                                  <a:solidFill>
                                    <a:schemeClr val="accent5">
                                      <a:lumMod val="75000"/>
                                    </a:schemeClr>
                                  </a:solidFill>
                                  <a:latin typeface="Cambria Math"/>
                                </a:rPr>
                                <m:t>for</m:t>
                              </m:r>
                              <m:r>
                                <a:rPr lang="en-US" sz="2400">
                                  <a:solidFill>
                                    <a:schemeClr val="accent5">
                                      <a:lumMod val="75000"/>
                                    </a:schemeClr>
                                  </a:solidFill>
                                  <a:latin typeface="Cambria Math"/>
                                </a:rPr>
                                <m:t> </m:t>
                              </m:r>
                              <m:r>
                                <m:rPr>
                                  <m:sty m:val="p"/>
                                </m:rPr>
                                <a:rPr lang="en-US" sz="2400" i="0">
                                  <a:solidFill>
                                    <a:schemeClr val="accent5">
                                      <a:lumMod val="75000"/>
                                    </a:schemeClr>
                                  </a:solidFill>
                                  <a:latin typeface="Cambria Math"/>
                                </a:rPr>
                                <m:t>South</m:t>
                              </m:r>
                            </m:e>
                            <m:e>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1</m:t>
                                  </m:r>
                                </m:sub>
                              </m:sSub>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EDUC</m:t>
                              </m:r>
                              <m:r>
                                <a:rPr lang="en-US" sz="2400" i="1">
                                  <a:solidFill>
                                    <a:schemeClr val="accent5">
                                      <a:lumMod val="75000"/>
                                    </a:schemeClr>
                                  </a:solidFill>
                                  <a:latin typeface="Cambria Math"/>
                                </a:rPr>
                                <m:t> </m:t>
                              </m:r>
                              <m:r>
                                <m:rPr>
                                  <m:sty m:val="p"/>
                                </m:rPr>
                                <a:rPr lang="en-US" sz="2400" i="0">
                                  <a:solidFill>
                                    <a:schemeClr val="accent5">
                                      <a:lumMod val="75000"/>
                                    </a:schemeClr>
                                  </a:solidFill>
                                  <a:latin typeface="Cambria Math"/>
                                </a:rPr>
                                <m:t>for</m:t>
                              </m:r>
                              <m:r>
                                <a:rPr lang="en-US" sz="2400" i="1">
                                  <a:solidFill>
                                    <a:schemeClr val="accent5">
                                      <a:lumMod val="75000"/>
                                    </a:schemeClr>
                                  </a:solidFill>
                                  <a:latin typeface="Cambria Math"/>
                                </a:rPr>
                                <m:t> </m:t>
                              </m:r>
                              <m:r>
                                <m:rPr>
                                  <m:sty m:val="p"/>
                                </m:rPr>
                                <a:rPr lang="en-US" sz="2400" i="0">
                                  <a:solidFill>
                                    <a:schemeClr val="accent5">
                                      <a:lumMod val="75000"/>
                                    </a:schemeClr>
                                  </a:solidFill>
                                  <a:latin typeface="Cambria Math"/>
                                </a:rPr>
                                <m:t>East</m:t>
                              </m:r>
                            </m:e>
                          </m:eqArr>
                        </m:e>
                      </m:d>
                    </m:oMath>
                  </m:oMathPara>
                </a14:m>
                <a:endParaRPr lang="en-US" sz="2400" b="1" dirty="0">
                  <a:solidFill>
                    <a:schemeClr val="accent2">
                      <a:lumMod val="75000"/>
                    </a:schemeClr>
                  </a:solidFill>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2017"/>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774A0C79-0C76-426C-B5D8-C00B08B626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6736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Avoiding the Dummy Variable Trap</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Suppose we have </a:t>
                </a:r>
                <a:r>
                  <a:rPr lang="en-US" sz="2400" b="1" dirty="0">
                    <a:cs typeface="Times New Roman" panose="02020603050405020304" pitchFamily="18" charset="0"/>
                  </a:rPr>
                  <a:t>four regions </a:t>
                </a:r>
                <a:r>
                  <a:rPr lang="en-US" sz="2400" dirty="0">
                    <a:cs typeface="Times New Roman" panose="02020603050405020304" pitchFamily="18" charset="0"/>
                  </a:rPr>
                  <a:t>that we care about </a:t>
                </a:r>
              </a:p>
              <a:p>
                <a:pPr lvl="1"/>
                <a:r>
                  <a:rPr lang="en-US" sz="2200" dirty="0">
                    <a:cs typeface="Times New Roman" panose="02020603050405020304" pitchFamily="18" charset="0"/>
                  </a:rPr>
                  <a:t>(South, Midwest, East, West)</a:t>
                </a:r>
              </a:p>
              <a:p>
                <a:pPr marL="0" indent="0">
                  <a:buNone/>
                </a:pPr>
                <a:r>
                  <a:rPr lang="en-US" sz="2400" b="1" dirty="0">
                    <a:solidFill>
                      <a:schemeClr val="accent2">
                        <a:lumMod val="75000"/>
                      </a:schemeClr>
                    </a:solidFill>
                    <a:cs typeface="Times New Roman" panose="02020603050405020304" pitchFamily="18" charset="0"/>
                  </a:rPr>
                  <a:t>We can include three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𝑵</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oMath>
                </a14:m>
                <a:r>
                  <a:rPr lang="en-US" sz="2400" b="1" dirty="0">
                    <a:solidFill>
                      <a:schemeClr val="accent2">
                        <a:lumMod val="75000"/>
                      </a:schemeClr>
                    </a:solidFill>
                    <a:cs typeface="Times New Roman" panose="02020603050405020304" pitchFamily="18" charset="0"/>
                  </a:rPr>
                  <a:t> dummy variables in regression: </a:t>
                </a:r>
              </a:p>
              <a:p>
                <a:pPr>
                  <a:spcBef>
                    <a:spcPts val="0"/>
                  </a:spcBef>
                </a:pPr>
                <a:r>
                  <a:rPr lang="en-US" sz="2400" dirty="0">
                    <a:cs typeface="Times New Roman" panose="02020603050405020304" pitchFamily="18" charset="0"/>
                  </a:rPr>
                  <a:t>Need to pick a baseline category </a:t>
                </a:r>
              </a:p>
              <a:p>
                <a:pPr>
                  <a:spcBef>
                    <a:spcPts val="0"/>
                  </a:spcBef>
                </a:pPr>
                <a:r>
                  <a:rPr lang="en-US" sz="2400" dirty="0">
                    <a:cs typeface="Times New Roman" panose="02020603050405020304" pitchFamily="18" charset="0"/>
                  </a:rPr>
                  <a:t>Interpreted as the “comparison group” </a:t>
                </a:r>
              </a:p>
              <a:p>
                <a:pPr>
                  <a:spcBef>
                    <a:spcPts val="0"/>
                  </a:spcBef>
                </a:pPr>
                <a:r>
                  <a:rPr lang="en-US" sz="2400" i="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a:t>Interpretation is difficult, so typically need a </a:t>
                </a:r>
                <a:r>
                  <a:rPr lang="en-US" sz="2400" b="1" i="0" dirty="0">
                    <a:solidFill>
                      <a:schemeClr val="accent3">
                        <a:lumMod val="75000"/>
                      </a:schemeClr>
                    </a:solidFill>
                    <a:latin typeface="Cambria Math" panose="02040503050406030204" pitchFamily="18" charset="0"/>
                    <a:ea typeface="Open Sans" panose="020B0606030504020204" pitchFamily="34" charset="0"/>
                    <a:cs typeface="Open Sans" panose="020B0606030504020204" pitchFamily="34" charset="0"/>
                  </a:rPr>
                  <a:t>joint test</a:t>
                </a:r>
                <a:r>
                  <a:rPr lang="en-US" sz="2400" i="0" dirty="0">
                    <a:solidFill>
                      <a:schemeClr val="accent3">
                        <a:lumMod val="75000"/>
                      </a:schemeClr>
                    </a:solidFill>
                    <a:latin typeface="Cambria Math" panose="02040503050406030204" pitchFamily="18" charset="0"/>
                    <a:ea typeface="Open Sans" panose="020B0606030504020204" pitchFamily="34" charset="0"/>
                    <a:cs typeface="Open Sans" panose="020B0606030504020204" pitchFamily="34" charset="0"/>
                  </a:rPr>
                  <a:t> </a:t>
                </a:r>
                <a:r>
                  <a:rPr lang="en-US" sz="2400" i="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a:t>to assess value of categorical relationships</a:t>
                </a:r>
                <a:endParaRPr lang="en-US" sz="2400" b="1" dirty="0">
                  <a:solidFill>
                    <a:schemeClr val="accent2">
                      <a:lumMod val="75000"/>
                    </a:schemeClr>
                  </a:solidFill>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r="-1426"/>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774A0C79-0C76-426C-B5D8-C00B08B626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454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p:txBody>
          <a:bodyPr/>
          <a:lstStyle/>
          <a:p>
            <a:r>
              <a:rPr lang="en-US" dirty="0"/>
              <a:t>Variable Selection: Transformations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576173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Scaling Regressors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What if we want to change the measurement of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dirty="0">
                    <a:cs typeface="Times New Roman" panose="02020603050405020304" pitchFamily="18" charset="0"/>
                  </a:rPr>
                  <a:t>Consider a change by dividing 𝑥 by some constant 𝑐.  Then, the regression must require the coefficient of 𝑥 must be multiplied by 𝑐:</a:t>
                </a:r>
              </a:p>
              <a:p>
                <a:pPr marL="0" indent="0">
                  <a:buNone/>
                </a:pPr>
                <a14:m>
                  <m:oMathPara xmlns:m="http://schemas.openxmlformats.org/officeDocument/2006/math">
                    <m:oMathParaPr>
                      <m:jc m:val="centerGroup"/>
                    </m:oMathParaPr>
                    <m:oMath xmlns:m="http://schemas.openxmlformats.org/officeDocument/2006/math">
                      <m:r>
                        <a:rPr lang="en-CA" sz="2400" b="0" i="1" smtClean="0">
                          <a:solidFill>
                            <a:schemeClr val="accent5">
                              <a:lumMod val="75000"/>
                            </a:schemeClr>
                          </a:solidFill>
                          <a:latin typeface="Cambria Math" panose="02040503050406030204" pitchFamily="18" charset="0"/>
                        </a:rPr>
                        <m:t>𝑦</m:t>
                      </m:r>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1</m:t>
                          </m:r>
                        </m:sub>
                      </m:sSub>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2</m:t>
                          </m:r>
                        </m:sub>
                      </m:sSub>
                      <m:r>
                        <a:rPr lang="en-CA" sz="2400" b="0" i="1" smtClean="0">
                          <a:solidFill>
                            <a:schemeClr val="accent5">
                              <a:lumMod val="75000"/>
                            </a:schemeClr>
                          </a:solidFill>
                          <a:latin typeface="Cambria Math" panose="02040503050406030204" pitchFamily="18" charset="0"/>
                        </a:rPr>
                        <m:t>𝑥</m:t>
                      </m:r>
                      <m:r>
                        <a:rPr lang="en-CA" sz="2400" b="0" i="1" smtClean="0">
                          <a:solidFill>
                            <a:schemeClr val="tx1">
                              <a:lumMod val="50000"/>
                              <a:lumOff val="50000"/>
                            </a:schemeClr>
                          </a:solidFill>
                          <a:latin typeface="Cambria Math" panose="02040503050406030204" pitchFamily="18" charset="0"/>
                        </a:rPr>
                        <m:t>+</m:t>
                      </m:r>
                      <m:r>
                        <a:rPr lang="en-CA" sz="2400" b="0" i="1" smtClean="0">
                          <a:solidFill>
                            <a:schemeClr val="tx1">
                              <a:lumMod val="50000"/>
                              <a:lumOff val="50000"/>
                            </a:schemeClr>
                          </a:solidFill>
                          <a:latin typeface="Cambria Math" panose="02040503050406030204" pitchFamily="18" charset="0"/>
                        </a:rPr>
                        <m:t>𝑒</m:t>
                      </m:r>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1</m:t>
                          </m:r>
                        </m:sub>
                      </m:sSub>
                      <m:r>
                        <a:rPr lang="en-CA" sz="2400" b="0" i="1" smtClean="0">
                          <a:solidFill>
                            <a:schemeClr val="tx1">
                              <a:lumMod val="50000"/>
                              <a:lumOff val="50000"/>
                            </a:schemeClr>
                          </a:solidFill>
                          <a:latin typeface="Cambria Math" panose="02040503050406030204" pitchFamily="18" charset="0"/>
                        </a:rPr>
                        <m:t>+</m:t>
                      </m:r>
                      <m:d>
                        <m:dPr>
                          <m:ctrlPr>
                            <a:rPr lang="en-CA" sz="2400" b="0" i="1" smtClean="0">
                              <a:solidFill>
                                <a:schemeClr val="tx1">
                                  <a:lumMod val="50000"/>
                                  <a:lumOff val="50000"/>
                                </a:schemeClr>
                              </a:solidFill>
                              <a:latin typeface="Cambria Math" panose="02040503050406030204" pitchFamily="18" charset="0"/>
                            </a:rPr>
                          </m:ctrlPr>
                        </m:dPr>
                        <m:e>
                          <m:r>
                            <a:rPr lang="en-CA" sz="2400" b="0" i="1" smtClean="0">
                              <a:solidFill>
                                <a:srgbClr val="00B0F0"/>
                              </a:solidFill>
                              <a:latin typeface="Cambria Math" panose="02040503050406030204" pitchFamily="18" charset="0"/>
                            </a:rPr>
                            <m:t>𝑐</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2</m:t>
                              </m:r>
                            </m:sub>
                          </m:sSub>
                        </m:e>
                      </m:d>
                      <m:d>
                        <m:dPr>
                          <m:ctrlPr>
                            <a:rPr lang="en-CA" sz="2400" b="0" i="1" smtClean="0">
                              <a:solidFill>
                                <a:schemeClr val="tx1">
                                  <a:lumMod val="50000"/>
                                  <a:lumOff val="50000"/>
                                </a:schemeClr>
                              </a:solidFill>
                              <a:latin typeface="Cambria Math" panose="02040503050406030204" pitchFamily="18" charset="0"/>
                            </a:rPr>
                          </m:ctrlPr>
                        </m:dPr>
                        <m:e>
                          <m:f>
                            <m:fPr>
                              <m:ctrlPr>
                                <a:rPr lang="en-CA" sz="2400" b="0" i="1" smtClean="0">
                                  <a:solidFill>
                                    <a:schemeClr val="tx1">
                                      <a:lumMod val="50000"/>
                                      <a:lumOff val="50000"/>
                                    </a:schemeClr>
                                  </a:solidFill>
                                  <a:latin typeface="Cambria Math" panose="02040503050406030204" pitchFamily="18" charset="0"/>
                                </a:rPr>
                              </m:ctrlPr>
                            </m:fPr>
                            <m:num>
                              <m:r>
                                <a:rPr lang="en-CA" sz="2400" b="0" i="1" smtClean="0">
                                  <a:solidFill>
                                    <a:srgbClr val="FF0000"/>
                                  </a:solidFill>
                                  <a:latin typeface="Cambria Math" panose="02040503050406030204" pitchFamily="18" charset="0"/>
                                </a:rPr>
                                <m:t>𝑥</m:t>
                              </m:r>
                            </m:num>
                            <m:den>
                              <m:r>
                                <a:rPr lang="en-CA" sz="2400" b="0" i="1" smtClean="0">
                                  <a:solidFill>
                                    <a:srgbClr val="00B0F0"/>
                                  </a:solidFill>
                                  <a:latin typeface="Cambria Math" panose="02040503050406030204" pitchFamily="18" charset="0"/>
                                </a:rPr>
                                <m:t>𝑐</m:t>
                              </m:r>
                            </m:den>
                          </m:f>
                        </m:e>
                      </m:d>
                      <m:r>
                        <a:rPr lang="en-CA" sz="2400" b="0" i="1" smtClean="0">
                          <a:solidFill>
                            <a:schemeClr val="tx1">
                              <a:lumMod val="50000"/>
                              <a:lumOff val="50000"/>
                            </a:schemeClr>
                          </a:solidFill>
                          <a:latin typeface="Cambria Math" panose="02040503050406030204" pitchFamily="18" charset="0"/>
                        </a:rPr>
                        <m:t>+</m:t>
                      </m:r>
                      <m:r>
                        <a:rPr lang="en-CA" sz="2400" b="0" i="1" smtClean="0">
                          <a:solidFill>
                            <a:schemeClr val="tx1">
                              <a:lumMod val="50000"/>
                              <a:lumOff val="50000"/>
                            </a:schemeClr>
                          </a:solidFill>
                          <a:latin typeface="Cambria Math" panose="02040503050406030204" pitchFamily="18" charset="0"/>
                        </a:rPr>
                        <m:t>𝑒</m:t>
                      </m:r>
                    </m:oMath>
                  </m:oMathPara>
                </a14:m>
                <a:endParaRPr lang="en-US" sz="2400" dirty="0">
                  <a:cs typeface="Times New Roman" panose="02020603050405020304" pitchFamily="18" charset="0"/>
                </a:endParaRPr>
              </a:p>
              <a:p>
                <a:r>
                  <a:rPr lang="en-US" sz="2400" dirty="0">
                    <a:cs typeface="Times New Roman" panose="02020603050405020304" pitchFamily="18" charset="0"/>
                  </a:rPr>
                  <a:t>What happens if we change 𝑥 from dollars to thousands of dollars?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454" t="-1305"/>
                </a:stretch>
              </a:blipFill>
            </p:spPr>
            <p:txBody>
              <a:bodyPr/>
              <a:lstStyle/>
              <a:p>
                <a:r>
                  <a:rPr lang="en-US">
                    <a:noFill/>
                  </a:rPr>
                  <a:t> </a:t>
                </a:r>
              </a:p>
            </p:txBody>
          </p:sp>
        </mc:Fallback>
      </mc:AlternateContent>
    </p:spTree>
    <p:extLst>
      <p:ext uri="{BB962C8B-B14F-4D97-AF65-F5344CB8AC3E}">
        <p14:creationId xmlns:p14="http://schemas.microsoft.com/office/powerpoint/2010/main" val="811334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t>
            </a:r>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F10DB988-8E40-D738-13E8-6F1A57B0D5E1}"/>
              </a:ext>
            </a:extLst>
          </p:cNvPr>
          <p:cNvPicPr>
            <a:picLocks noGrp="1" noChangeAspect="1"/>
          </p:cNvPicPr>
          <p:nvPr>
            <p:ph idx="1"/>
          </p:nvPr>
        </p:nvPicPr>
        <p:blipFill>
          <a:blip r:embed="rId3"/>
          <a:stretch>
            <a:fillRect/>
          </a:stretch>
        </p:blipFill>
        <p:spPr>
          <a:xfrm>
            <a:off x="615537" y="962232"/>
            <a:ext cx="10541475" cy="5362368"/>
          </a:xfrm>
        </p:spPr>
      </p:pic>
      <p:pic>
        <p:nvPicPr>
          <p:cNvPr id="4" name="Picture 3">
            <a:extLst>
              <a:ext uri="{FF2B5EF4-FFF2-40B4-BE49-F238E27FC236}">
                <a16:creationId xmlns:a16="http://schemas.microsoft.com/office/drawing/2014/main" id="{AAE19422-D5A9-07E1-A9A3-5A52AC380DF6}"/>
              </a:ext>
            </a:extLst>
          </p:cNvPr>
          <p:cNvPicPr>
            <a:picLocks noChangeAspect="1"/>
          </p:cNvPicPr>
          <p:nvPr/>
        </p:nvPicPr>
        <p:blipFill>
          <a:blip r:embed="rId4"/>
          <a:stretch>
            <a:fillRect/>
          </a:stretch>
        </p:blipFill>
        <p:spPr>
          <a:xfrm>
            <a:off x="628403" y="962232"/>
            <a:ext cx="10499628" cy="5362368"/>
          </a:xfrm>
          <a:prstGeom prst="rect">
            <a:avLst/>
          </a:prstGeom>
        </p:spPr>
      </p:pic>
    </p:spTree>
    <p:extLst>
      <p:ext uri="{BB962C8B-B14F-4D97-AF65-F5344CB8AC3E}">
        <p14:creationId xmlns:p14="http://schemas.microsoft.com/office/powerpoint/2010/main" val="33979545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Scaling Regressors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What if we want to change the measurement of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dirty="0">
                    <a:cs typeface="Times New Roman" panose="02020603050405020304" pitchFamily="18" charset="0"/>
                  </a:rPr>
                  <a:t>Consider a change by dividing 𝑥 by some constant 𝑐.  Then, the regression must require the coefficient of 𝑥 must be multiplied by 𝑐:</a:t>
                </a:r>
              </a:p>
              <a:p>
                <a:pPr marL="0" indent="0">
                  <a:buNone/>
                </a:pPr>
                <a14:m>
                  <m:oMathPara xmlns:m="http://schemas.openxmlformats.org/officeDocument/2006/math">
                    <m:oMathParaPr>
                      <m:jc m:val="centerGroup"/>
                    </m:oMathParaPr>
                    <m:oMath xmlns:m="http://schemas.openxmlformats.org/officeDocument/2006/math">
                      <m:r>
                        <a:rPr lang="en-CA" sz="2400" b="0" i="1" smtClean="0">
                          <a:solidFill>
                            <a:schemeClr val="accent5">
                              <a:lumMod val="75000"/>
                            </a:schemeClr>
                          </a:solidFill>
                          <a:latin typeface="Cambria Math" panose="02040503050406030204" pitchFamily="18" charset="0"/>
                        </a:rPr>
                        <m:t>𝑦</m:t>
                      </m:r>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1</m:t>
                          </m:r>
                        </m:sub>
                      </m:sSub>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2</m:t>
                          </m:r>
                        </m:sub>
                      </m:sSub>
                      <m:r>
                        <a:rPr lang="en-CA" sz="2400" b="0" i="1" smtClean="0">
                          <a:solidFill>
                            <a:schemeClr val="accent5">
                              <a:lumMod val="75000"/>
                            </a:schemeClr>
                          </a:solidFill>
                          <a:latin typeface="Cambria Math" panose="02040503050406030204" pitchFamily="18" charset="0"/>
                        </a:rPr>
                        <m:t>𝑥</m:t>
                      </m:r>
                      <m:r>
                        <a:rPr lang="en-CA" sz="2400" b="0" i="1" smtClean="0">
                          <a:solidFill>
                            <a:schemeClr val="tx1">
                              <a:lumMod val="50000"/>
                              <a:lumOff val="50000"/>
                            </a:schemeClr>
                          </a:solidFill>
                          <a:latin typeface="Cambria Math" panose="02040503050406030204" pitchFamily="18" charset="0"/>
                        </a:rPr>
                        <m:t>+</m:t>
                      </m:r>
                      <m:r>
                        <a:rPr lang="en-CA" sz="2400" b="0" i="1" smtClean="0">
                          <a:solidFill>
                            <a:schemeClr val="tx1">
                              <a:lumMod val="50000"/>
                              <a:lumOff val="50000"/>
                            </a:schemeClr>
                          </a:solidFill>
                          <a:latin typeface="Cambria Math" panose="02040503050406030204" pitchFamily="18" charset="0"/>
                        </a:rPr>
                        <m:t>𝑒</m:t>
                      </m:r>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1</m:t>
                          </m:r>
                        </m:sub>
                      </m:sSub>
                      <m:r>
                        <a:rPr lang="en-CA" sz="2400" b="0" i="1" smtClean="0">
                          <a:solidFill>
                            <a:schemeClr val="tx1">
                              <a:lumMod val="50000"/>
                              <a:lumOff val="50000"/>
                            </a:schemeClr>
                          </a:solidFill>
                          <a:latin typeface="Cambria Math" panose="02040503050406030204" pitchFamily="18" charset="0"/>
                        </a:rPr>
                        <m:t>+</m:t>
                      </m:r>
                      <m:d>
                        <m:dPr>
                          <m:ctrlPr>
                            <a:rPr lang="en-CA" sz="2400" b="0" i="1" smtClean="0">
                              <a:solidFill>
                                <a:schemeClr val="tx1">
                                  <a:lumMod val="50000"/>
                                  <a:lumOff val="50000"/>
                                </a:schemeClr>
                              </a:solidFill>
                              <a:latin typeface="Cambria Math" panose="02040503050406030204" pitchFamily="18" charset="0"/>
                            </a:rPr>
                          </m:ctrlPr>
                        </m:dPr>
                        <m:e>
                          <m:r>
                            <a:rPr lang="en-CA" sz="2400" b="0" i="1" smtClean="0">
                              <a:solidFill>
                                <a:srgbClr val="00B0F0"/>
                              </a:solidFill>
                              <a:latin typeface="Cambria Math" panose="02040503050406030204" pitchFamily="18" charset="0"/>
                            </a:rPr>
                            <m:t>𝑐</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2</m:t>
                              </m:r>
                            </m:sub>
                          </m:sSub>
                        </m:e>
                      </m:d>
                      <m:d>
                        <m:dPr>
                          <m:ctrlPr>
                            <a:rPr lang="en-CA" sz="2400" b="0" i="1" smtClean="0">
                              <a:solidFill>
                                <a:schemeClr val="tx1">
                                  <a:lumMod val="50000"/>
                                  <a:lumOff val="50000"/>
                                </a:schemeClr>
                              </a:solidFill>
                              <a:latin typeface="Cambria Math" panose="02040503050406030204" pitchFamily="18" charset="0"/>
                            </a:rPr>
                          </m:ctrlPr>
                        </m:dPr>
                        <m:e>
                          <m:f>
                            <m:fPr>
                              <m:ctrlPr>
                                <a:rPr lang="en-CA" sz="2400" b="0" i="1" smtClean="0">
                                  <a:solidFill>
                                    <a:schemeClr val="tx1">
                                      <a:lumMod val="50000"/>
                                      <a:lumOff val="50000"/>
                                    </a:schemeClr>
                                  </a:solidFill>
                                  <a:latin typeface="Cambria Math" panose="02040503050406030204" pitchFamily="18" charset="0"/>
                                </a:rPr>
                              </m:ctrlPr>
                            </m:fPr>
                            <m:num>
                              <m:r>
                                <a:rPr lang="en-CA" sz="2400" b="0" i="1" smtClean="0">
                                  <a:solidFill>
                                    <a:srgbClr val="FF0000"/>
                                  </a:solidFill>
                                  <a:latin typeface="Cambria Math" panose="02040503050406030204" pitchFamily="18" charset="0"/>
                                </a:rPr>
                                <m:t>𝑥</m:t>
                              </m:r>
                            </m:num>
                            <m:den>
                              <m:r>
                                <a:rPr lang="en-CA" sz="2400" b="0" i="1" smtClean="0">
                                  <a:solidFill>
                                    <a:srgbClr val="00B0F0"/>
                                  </a:solidFill>
                                  <a:latin typeface="Cambria Math" panose="02040503050406030204" pitchFamily="18" charset="0"/>
                                </a:rPr>
                                <m:t>𝑐</m:t>
                              </m:r>
                            </m:den>
                          </m:f>
                        </m:e>
                      </m:d>
                      <m:r>
                        <a:rPr lang="en-CA" sz="2400" b="0" i="1" smtClean="0">
                          <a:solidFill>
                            <a:schemeClr val="tx1">
                              <a:lumMod val="50000"/>
                              <a:lumOff val="50000"/>
                            </a:schemeClr>
                          </a:solidFill>
                          <a:latin typeface="Cambria Math" panose="02040503050406030204" pitchFamily="18" charset="0"/>
                        </a:rPr>
                        <m:t>+</m:t>
                      </m:r>
                      <m:r>
                        <a:rPr lang="en-CA" sz="2400" b="0" i="1" smtClean="0">
                          <a:solidFill>
                            <a:schemeClr val="tx1">
                              <a:lumMod val="50000"/>
                              <a:lumOff val="50000"/>
                            </a:schemeClr>
                          </a:solidFill>
                          <a:latin typeface="Cambria Math" panose="02040503050406030204" pitchFamily="18" charset="0"/>
                        </a:rPr>
                        <m:t>𝑒</m:t>
                      </m:r>
                    </m:oMath>
                  </m:oMathPara>
                </a14:m>
                <a:endParaRPr lang="en-US" sz="2400" dirty="0">
                  <a:cs typeface="Times New Roman" panose="02020603050405020304" pitchFamily="18" charset="0"/>
                </a:endParaRPr>
              </a:p>
              <a:p>
                <a:r>
                  <a:rPr lang="en-US" sz="2400" dirty="0">
                    <a:cs typeface="Times New Roman" panose="02020603050405020304" pitchFamily="18" charset="0"/>
                  </a:rPr>
                  <a:t>What happens if we change 𝑥 from dollars to thousands of dollars? </a:t>
                </a:r>
              </a:p>
              <a:p>
                <a:r>
                  <a:rPr lang="en-US" sz="2400" dirty="0">
                    <a:cs typeface="Times New Roman" panose="02020603050405020304" pitchFamily="18" charset="0"/>
                  </a:rPr>
                  <a:t>Standard errors will change in proportion to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𝑐</m:t>
                    </m:r>
                  </m:oMath>
                </a14:m>
                <a:endParaRPr lang="en-US" sz="2400" dirty="0">
                  <a:solidFill>
                    <a:schemeClr val="accent3">
                      <a:lumMod val="75000"/>
                    </a:schemeClr>
                  </a:solidFill>
                  <a:cs typeface="Times New Roman" panose="02020603050405020304" pitchFamily="18" charset="0"/>
                </a:endParaRPr>
              </a:p>
              <a:p>
                <a:pPr lvl="1"/>
                <a:r>
                  <a:rPr lang="en-US" sz="2200" dirty="0">
                    <a:solidFill>
                      <a:schemeClr val="accent3">
                        <a:lumMod val="75000"/>
                      </a:schemeClr>
                    </a:solidFill>
                    <a:cs typeface="Times New Roman" panose="02020603050405020304" pitchFamily="18" charset="0"/>
                  </a:rPr>
                  <a:t>What do you think happens to standard errors and beta when you change </a:t>
                </a:r>
                <a14:m>
                  <m:oMath xmlns:m="http://schemas.openxmlformats.org/officeDocument/2006/math">
                    <m:r>
                      <a:rPr lang="en-US" sz="2200" b="0" i="1" smtClean="0">
                        <a:solidFill>
                          <a:schemeClr val="accent3">
                            <a:lumMod val="75000"/>
                          </a:schemeClr>
                        </a:solidFill>
                        <a:latin typeface="Cambria Math" panose="02040503050406030204" pitchFamily="18" charset="0"/>
                        <a:cs typeface="Times New Roman" panose="02020603050405020304" pitchFamily="18" charset="0"/>
                      </a:rPr>
                      <m:t>𝑦</m:t>
                    </m:r>
                    <m:r>
                      <a:rPr lang="en-US" sz="2200" b="0" i="1" smtClean="0">
                        <a:solidFill>
                          <a:schemeClr val="accent3">
                            <a:lumMod val="75000"/>
                          </a:schemeClr>
                        </a:solidFill>
                        <a:latin typeface="Cambria Math" panose="02040503050406030204" pitchFamily="18" charset="0"/>
                        <a:cs typeface="Times New Roman" panose="02020603050405020304" pitchFamily="18" charset="0"/>
                      </a:rPr>
                      <m:t>?</m:t>
                    </m:r>
                  </m:oMath>
                </a14:m>
                <a:endParaRPr lang="en-US" sz="2200" dirty="0">
                  <a:solidFill>
                    <a:schemeClr val="accent3">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454" t="-1305"/>
                </a:stretch>
              </a:blipFill>
            </p:spPr>
            <p:txBody>
              <a:bodyPr/>
              <a:lstStyle/>
              <a:p>
                <a:r>
                  <a:rPr lang="en-US">
                    <a:noFill/>
                  </a:rPr>
                  <a:t> </a:t>
                </a:r>
              </a:p>
            </p:txBody>
          </p:sp>
        </mc:Fallback>
      </mc:AlternateContent>
    </p:spTree>
    <p:extLst>
      <p:ext uri="{BB962C8B-B14F-4D97-AF65-F5344CB8AC3E}">
        <p14:creationId xmlns:p14="http://schemas.microsoft.com/office/powerpoint/2010/main" val="13276289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Scaling is a form of a </a:t>
                </a:r>
                <a:r>
                  <a:rPr lang="en-US" sz="2400" b="1" dirty="0">
                    <a:cs typeface="Times New Roman" panose="02020603050405020304" pitchFamily="18" charset="0"/>
                  </a:rPr>
                  <a:t>linear transformation</a:t>
                </a:r>
                <a:endParaRPr lang="en-US" sz="2400" dirty="0">
                  <a:cs typeface="Times New Roman" panose="02020603050405020304" pitchFamily="18" charset="0"/>
                </a:endParaRPr>
              </a:p>
              <a:p>
                <a:pPr lvl="1"/>
                <a:r>
                  <a:rPr lang="en-US" sz="2200" dirty="0">
                    <a:cs typeface="Times New Roman" panose="02020603050405020304" pitchFamily="18" charset="0"/>
                  </a:rPr>
                  <a:t>Since our regression is linear, transformations are mathematically redundant</a:t>
                </a:r>
              </a:p>
              <a:p>
                <a:r>
                  <a:rPr lang="en-US" sz="2400" dirty="0">
                    <a:cs typeface="Times New Roman" panose="02020603050405020304" pitchFamily="18" charset="0"/>
                  </a:rPr>
                  <a:t>It might also make sense to make a </a:t>
                </a:r>
                <a:r>
                  <a:rPr lang="en-US" sz="2400" b="1" dirty="0">
                    <a:cs typeface="Times New Roman" panose="02020603050405020304" pitchFamily="18" charset="0"/>
                  </a:rPr>
                  <a:t>nonlinear transformation: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𝑦</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0</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𝑥</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𝒍𝒏</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𝜀</m:t>
                      </m:r>
                    </m:oMath>
                  </m:oMathPara>
                </a14:m>
                <a:endParaRPr lang="en-US" sz="2400" dirty="0">
                  <a:solidFill>
                    <a:schemeClr val="accent2">
                      <a:lumMod val="75000"/>
                    </a:schemeClr>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ln(</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𝑥</m:t>
                        </m:r>
                      </m:e>
                      <m:sub>
                        <m:r>
                          <a:rPr lang="en-US" sz="2400" b="0" i="1" smtClean="0">
                            <a:solidFill>
                              <a:schemeClr val="tx1"/>
                            </a:solidFill>
                            <a:latin typeface="Cambria Math" panose="02040503050406030204" pitchFamily="18" charset="0"/>
                            <a:cs typeface="Times New Roman" panose="02020603050405020304" pitchFamily="18" charset="0"/>
                          </a:rPr>
                          <m:t>2</m:t>
                        </m:r>
                      </m:sub>
                    </m:sSub>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is the natural log or log base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𝑒</m:t>
                    </m:r>
                  </m:oMath>
                </a14:m>
                <a:r>
                  <a:rPr lang="en-US" sz="2400" dirty="0">
                    <a:solidFill>
                      <a:schemeClr val="tx1"/>
                    </a:solidFill>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913" t="-1305"/>
                </a:stretch>
              </a:blipFill>
            </p:spPr>
            <p:txBody>
              <a:bodyPr/>
              <a:lstStyle/>
              <a:p>
                <a:r>
                  <a:rPr lang="en-US">
                    <a:noFill/>
                  </a:rPr>
                  <a:t> </a:t>
                </a:r>
              </a:p>
            </p:txBody>
          </p:sp>
        </mc:Fallback>
      </mc:AlternateContent>
    </p:spTree>
    <p:extLst>
      <p:ext uri="{BB962C8B-B14F-4D97-AF65-F5344CB8AC3E}">
        <p14:creationId xmlns:p14="http://schemas.microsoft.com/office/powerpoint/2010/main" val="36080262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Scaling is a form of a </a:t>
                </a:r>
                <a:r>
                  <a:rPr lang="en-US" sz="2400" b="1" dirty="0">
                    <a:cs typeface="Times New Roman" panose="02020603050405020304" pitchFamily="18" charset="0"/>
                  </a:rPr>
                  <a:t>linear transformation</a:t>
                </a:r>
                <a:endParaRPr lang="en-US" sz="2400" dirty="0">
                  <a:cs typeface="Times New Roman" panose="02020603050405020304" pitchFamily="18" charset="0"/>
                </a:endParaRPr>
              </a:p>
              <a:p>
                <a:pPr lvl="1"/>
                <a:r>
                  <a:rPr lang="en-US" sz="2200" dirty="0">
                    <a:cs typeface="Times New Roman" panose="02020603050405020304" pitchFamily="18" charset="0"/>
                  </a:rPr>
                  <a:t>Since our regression is linear, transformations are mathematically redundant</a:t>
                </a:r>
              </a:p>
              <a:p>
                <a:r>
                  <a:rPr lang="en-US" sz="2400" dirty="0">
                    <a:cs typeface="Times New Roman" panose="02020603050405020304" pitchFamily="18" charset="0"/>
                  </a:rPr>
                  <a:t>It might also make sense to make a </a:t>
                </a:r>
                <a:r>
                  <a:rPr lang="en-US" sz="2400" b="1" dirty="0">
                    <a:cs typeface="Times New Roman" panose="02020603050405020304" pitchFamily="18" charset="0"/>
                  </a:rPr>
                  <a:t>nonlinear transformation: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𝑦</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0</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𝑥</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𝒍𝒏</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𝜀</m:t>
                      </m:r>
                    </m:oMath>
                  </m:oMathPara>
                </a14:m>
                <a:endParaRPr lang="en-US" sz="2400" dirty="0">
                  <a:solidFill>
                    <a:schemeClr val="accent2">
                      <a:lumMod val="75000"/>
                    </a:schemeClr>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ln(</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𝑥</m:t>
                        </m:r>
                      </m:e>
                      <m:sub>
                        <m:r>
                          <a:rPr lang="en-US" sz="2400" b="0" i="1" smtClean="0">
                            <a:solidFill>
                              <a:schemeClr val="tx1"/>
                            </a:solidFill>
                            <a:latin typeface="Cambria Math" panose="02040503050406030204" pitchFamily="18" charset="0"/>
                            <a:cs typeface="Times New Roman" panose="02020603050405020304" pitchFamily="18" charset="0"/>
                          </a:rPr>
                          <m:t>2</m:t>
                        </m:r>
                      </m:sub>
                    </m:sSub>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is the natural log or log base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𝑒</m:t>
                    </m:r>
                  </m:oMath>
                </a14:m>
                <a:r>
                  <a:rPr lang="en-US" sz="2400" dirty="0">
                    <a:solidFill>
                      <a:schemeClr val="tx1"/>
                    </a:solidFill>
                    <a:cs typeface="Times New Roman" panose="02020603050405020304" pitchFamily="18" charset="0"/>
                  </a:rPr>
                  <a:t>”</a:t>
                </a:r>
              </a:p>
              <a:p>
                <a:pPr marL="0" indent="0">
                  <a:buNone/>
                </a:pPr>
                <a:r>
                  <a:rPr lang="en-US" sz="2400" b="1" dirty="0">
                    <a:solidFill>
                      <a:schemeClr val="accent2">
                        <a:lumMod val="75000"/>
                      </a:schemeClr>
                    </a:solidFill>
                    <a:cs typeface="Times New Roman" panose="02020603050405020304" pitchFamily="18" charset="0"/>
                  </a:rPr>
                  <a:t>Why would we do this? </a:t>
                </a:r>
              </a:p>
              <a:p>
                <a:pPr marL="457200" indent="-457200">
                  <a:buFont typeface="+mj-lt"/>
                  <a:buAutoNum type="arabicPeriod"/>
                </a:pPr>
                <a:r>
                  <a:rPr lang="en-US" sz="2400" dirty="0">
                    <a:cs typeface="Times New Roman" panose="02020603050405020304" pitchFamily="18" charset="0"/>
                  </a:rPr>
                  <a:t>Deal with outliers</a:t>
                </a:r>
              </a:p>
              <a:p>
                <a:pPr marL="457200" indent="-457200">
                  <a:buFont typeface="+mj-lt"/>
                  <a:buAutoNum type="arabicPeriod"/>
                </a:pPr>
                <a:r>
                  <a:rPr lang="en-US" sz="2400" dirty="0">
                    <a:cs typeface="Times New Roman" panose="02020603050405020304" pitchFamily="18" charset="0"/>
                  </a:rPr>
                  <a:t>Better approximate a linear relationship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913" t="-1305"/>
                </a:stretch>
              </a:blipFill>
            </p:spPr>
            <p:txBody>
              <a:bodyPr/>
              <a:lstStyle/>
              <a:p>
                <a:r>
                  <a:rPr lang="en-US">
                    <a:noFill/>
                  </a:rPr>
                  <a:t> </a:t>
                </a:r>
              </a:p>
            </p:txBody>
          </p:sp>
        </mc:Fallback>
      </mc:AlternateContent>
    </p:spTree>
    <p:extLst>
      <p:ext uri="{BB962C8B-B14F-4D97-AF65-F5344CB8AC3E}">
        <p14:creationId xmlns:p14="http://schemas.microsoft.com/office/powerpoint/2010/main" val="39493931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1" y="1066801"/>
                <a:ext cx="9862990" cy="5141388"/>
              </a:xfrm>
            </p:spPr>
            <p:txBody>
              <a:bodyPr>
                <a:normAutofit/>
              </a:bodyPr>
              <a:lstStyle/>
              <a:p>
                <a:r>
                  <a:rPr lang="en-US" sz="2400" dirty="0">
                    <a:cs typeface="Times New Roman" panose="02020603050405020304" pitchFamily="18" charset="0"/>
                  </a:rPr>
                  <a:t>Scaling is a form of a </a:t>
                </a:r>
                <a:r>
                  <a:rPr lang="en-US" sz="2400" b="1" dirty="0">
                    <a:cs typeface="Times New Roman" panose="02020603050405020304" pitchFamily="18" charset="0"/>
                  </a:rPr>
                  <a:t>linear transformation</a:t>
                </a:r>
                <a:endParaRPr lang="en-US" sz="2400" dirty="0">
                  <a:cs typeface="Times New Roman" panose="02020603050405020304" pitchFamily="18" charset="0"/>
                </a:endParaRPr>
              </a:p>
              <a:p>
                <a:pPr lvl="1"/>
                <a:r>
                  <a:rPr lang="en-US" sz="2200" dirty="0">
                    <a:cs typeface="Times New Roman" panose="02020603050405020304" pitchFamily="18" charset="0"/>
                  </a:rPr>
                  <a:t>Since our regression is linear, transformations are mathematically redundant</a:t>
                </a:r>
              </a:p>
              <a:p>
                <a:r>
                  <a:rPr lang="en-US" sz="2400" dirty="0">
                    <a:cs typeface="Times New Roman" panose="02020603050405020304" pitchFamily="18" charset="0"/>
                  </a:rPr>
                  <a:t>It might also make sense to make a </a:t>
                </a:r>
                <a:r>
                  <a:rPr lang="en-US" sz="2400" b="1" dirty="0">
                    <a:cs typeface="Times New Roman" panose="02020603050405020304" pitchFamily="18" charset="0"/>
                  </a:rPr>
                  <a:t>nonlinear transformation: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𝑦</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0</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𝑥</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𝒍𝒏</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𝜀</m:t>
                      </m:r>
                    </m:oMath>
                  </m:oMathPara>
                </a14:m>
                <a:endParaRPr lang="en-US" sz="2400" dirty="0">
                  <a:solidFill>
                    <a:schemeClr val="accent2">
                      <a:lumMod val="75000"/>
                    </a:schemeClr>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ln(</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𝑥</m:t>
                        </m:r>
                      </m:e>
                      <m:sub>
                        <m:r>
                          <a:rPr lang="en-US" sz="2400" b="0" i="1" smtClean="0">
                            <a:solidFill>
                              <a:schemeClr val="tx1"/>
                            </a:solidFill>
                            <a:latin typeface="Cambria Math" panose="02040503050406030204" pitchFamily="18" charset="0"/>
                            <a:cs typeface="Times New Roman" panose="02020603050405020304" pitchFamily="18" charset="0"/>
                          </a:rPr>
                          <m:t>2</m:t>
                        </m:r>
                      </m:sub>
                    </m:sSub>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is the natural log or log base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𝑒</m:t>
                    </m:r>
                  </m:oMath>
                </a14:m>
                <a:r>
                  <a:rPr lang="en-US" sz="2400" dirty="0">
                    <a:solidFill>
                      <a:schemeClr val="tx1"/>
                    </a:solidFill>
                    <a:cs typeface="Times New Roman" panose="02020603050405020304" pitchFamily="18" charset="0"/>
                  </a:rPr>
                  <a:t>”</a:t>
                </a:r>
              </a:p>
              <a:p>
                <a:pPr marL="0" indent="0">
                  <a:buNone/>
                </a:pPr>
                <a:r>
                  <a:rPr lang="en-US" sz="2400" b="1" dirty="0">
                    <a:solidFill>
                      <a:schemeClr val="accent2">
                        <a:lumMod val="75000"/>
                      </a:schemeClr>
                    </a:solidFill>
                    <a:cs typeface="Times New Roman" panose="02020603050405020304" pitchFamily="18" charset="0"/>
                  </a:rPr>
                  <a:t>Why would we do this? </a:t>
                </a:r>
              </a:p>
              <a:p>
                <a:pPr marL="457200" indent="-457200">
                  <a:buFont typeface="+mj-lt"/>
                  <a:buAutoNum type="arabicPeriod"/>
                </a:pPr>
                <a:r>
                  <a:rPr lang="en-US" sz="2400" b="1" u="sng" dirty="0">
                    <a:solidFill>
                      <a:schemeClr val="accent3">
                        <a:lumMod val="75000"/>
                      </a:schemeClr>
                    </a:solidFill>
                    <a:cs typeface="Times New Roman" panose="02020603050405020304" pitchFamily="18" charset="0"/>
                  </a:rPr>
                  <a:t>Deal with outliers</a:t>
                </a:r>
              </a:p>
              <a:p>
                <a:pPr marL="457200" indent="-457200">
                  <a:buFont typeface="+mj-lt"/>
                  <a:buAutoNum type="arabicPeriod"/>
                </a:pPr>
                <a:r>
                  <a:rPr lang="en-US" sz="2400" dirty="0">
                    <a:cs typeface="Times New Roman" panose="02020603050405020304" pitchFamily="18" charset="0"/>
                  </a:rPr>
                  <a:t>Better approximate a linear relationship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1" y="1066801"/>
                <a:ext cx="9862990" cy="5141388"/>
              </a:xfrm>
              <a:blipFill>
                <a:blip r:embed="rId3"/>
                <a:stretch>
                  <a:fillRect l="-927" t="-1305"/>
                </a:stretch>
              </a:blipFill>
            </p:spPr>
            <p:txBody>
              <a:bodyPr/>
              <a:lstStyle/>
              <a:p>
                <a:r>
                  <a:rPr lang="en-US">
                    <a:noFill/>
                  </a:rPr>
                  <a:t> </a:t>
                </a:r>
              </a:p>
            </p:txBody>
          </p:sp>
        </mc:Fallback>
      </mc:AlternateContent>
    </p:spTree>
    <p:extLst>
      <p:ext uri="{BB962C8B-B14F-4D97-AF65-F5344CB8AC3E}">
        <p14:creationId xmlns:p14="http://schemas.microsoft.com/office/powerpoint/2010/main" val="22338289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 Outliers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Data may be highly </a:t>
                </a:r>
                <a:r>
                  <a:rPr lang="en-US" sz="2400" b="1" dirty="0">
                    <a:cs typeface="Times New Roman" panose="02020603050405020304" pitchFamily="18" charset="0"/>
                  </a:rPr>
                  <a:t>skewed</a:t>
                </a:r>
                <a:r>
                  <a:rPr lang="en-US" sz="2400" dirty="0">
                    <a:cs typeface="Times New Roman" panose="02020603050405020304" pitchFamily="18" charset="0"/>
                  </a:rPr>
                  <a:t>, or influenced by the presence of outliers</a:t>
                </a:r>
              </a:p>
              <a:p>
                <a:r>
                  <a:rPr lang="en-US" sz="2400" dirty="0">
                    <a:cs typeface="Times New Roman" panose="02020603050405020304" pitchFamily="18" charset="0"/>
                  </a:rPr>
                  <a:t>These </a:t>
                </a:r>
                <a:r>
                  <a:rPr lang="en-US" sz="2400" b="1" dirty="0">
                    <a:solidFill>
                      <a:schemeClr val="accent2">
                        <a:lumMod val="75000"/>
                      </a:schemeClr>
                    </a:solidFill>
                    <a:cs typeface="Times New Roman" panose="02020603050405020304" pitchFamily="18" charset="0"/>
                  </a:rPr>
                  <a:t>nonlinearities</a:t>
                </a:r>
                <a:r>
                  <a:rPr lang="en-US" sz="2400" dirty="0">
                    <a:cs typeface="Times New Roman" panose="02020603050405020304" pitchFamily="18" charset="0"/>
                  </a:rPr>
                  <a:t> generate </a:t>
                </a:r>
                <a:r>
                  <a:rPr lang="en-US" sz="2400" b="1" dirty="0">
                    <a:cs typeface="Times New Roman" panose="02020603050405020304" pitchFamily="18" charset="0"/>
                  </a:rPr>
                  <a:t>large variations </a:t>
                </a:r>
                <a:r>
                  <a:rPr lang="en-US" sz="2400" dirty="0">
                    <a:cs typeface="Times New Roman" panose="02020603050405020304" pitchFamily="18" charset="0"/>
                  </a:rPr>
                  <a:t>in the estimate of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𝑖</m:t>
                        </m:r>
                      </m:sub>
                    </m:sSub>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5"/>
                <a:stretch>
                  <a:fillRect l="-454" t="-1305"/>
                </a:stretch>
              </a:blipFill>
            </p:spPr>
            <p:txBody>
              <a:bodyPr/>
              <a:lstStyle/>
              <a:p>
                <a:r>
                  <a:rPr lang="en-US">
                    <a:noFill/>
                  </a:rPr>
                  <a:t> </a:t>
                </a:r>
              </a:p>
            </p:txBody>
          </p:sp>
        </mc:Fallback>
      </mc:AlternateContent>
      <p:pic>
        <p:nvPicPr>
          <p:cNvPr id="4" name="Screen Recording 3">
            <a:hlinkClick r:id="" action="ppaction://media"/>
            <a:extLst>
              <a:ext uri="{FF2B5EF4-FFF2-40B4-BE49-F238E27FC236}">
                <a16:creationId xmlns:a16="http://schemas.microsoft.com/office/drawing/2014/main" id="{9C7D9201-9904-8DA4-57C9-59CE7B492E9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276600" y="2055511"/>
            <a:ext cx="4648200" cy="4667407"/>
          </a:xfrm>
          <a:prstGeom prst="rect">
            <a:avLst/>
          </a:prstGeom>
        </p:spPr>
      </p:pic>
      <p:pic>
        <p:nvPicPr>
          <p:cNvPr id="6" name="Picture 2" descr="RStudio - RStudio">
            <a:extLst>
              <a:ext uri="{FF2B5EF4-FFF2-40B4-BE49-F238E27FC236}">
                <a16:creationId xmlns:a16="http://schemas.microsoft.com/office/drawing/2014/main" id="{50B11193-F879-CD3C-B8CE-B81AA000AE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389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5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 Outliers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Data may be highly </a:t>
                </a:r>
                <a:r>
                  <a:rPr lang="en-US" sz="2400" b="1" dirty="0">
                    <a:cs typeface="Times New Roman" panose="02020603050405020304" pitchFamily="18" charset="0"/>
                  </a:rPr>
                  <a:t>skewed</a:t>
                </a:r>
                <a:r>
                  <a:rPr lang="en-US" sz="2400" dirty="0">
                    <a:cs typeface="Times New Roman" panose="02020603050405020304" pitchFamily="18" charset="0"/>
                  </a:rPr>
                  <a:t>, or influenced by the presence of outliers</a:t>
                </a:r>
              </a:p>
              <a:p>
                <a:r>
                  <a:rPr lang="en-US" sz="2400" dirty="0">
                    <a:cs typeface="Times New Roman" panose="02020603050405020304" pitchFamily="18" charset="0"/>
                  </a:rPr>
                  <a:t>These outliers generate </a:t>
                </a:r>
                <a:r>
                  <a:rPr lang="en-US" sz="2400" b="1" dirty="0">
                    <a:cs typeface="Times New Roman" panose="02020603050405020304" pitchFamily="18" charset="0"/>
                  </a:rPr>
                  <a:t>large variations </a:t>
                </a:r>
                <a:r>
                  <a:rPr lang="en-US" sz="2400" dirty="0">
                    <a:cs typeface="Times New Roman" panose="02020603050405020304" pitchFamily="18" charset="0"/>
                  </a:rPr>
                  <a:t>in the estimate of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𝑖</m:t>
                        </m:r>
                      </m:sub>
                    </m:sSub>
                  </m:oMath>
                </a14:m>
                <a:endParaRPr lang="en-US" sz="2400" dirty="0">
                  <a:cs typeface="Times New Roman" panose="02020603050405020304" pitchFamily="18" charset="0"/>
                </a:endParaRPr>
              </a:p>
              <a:p>
                <a:pPr lvl="1"/>
                <a:r>
                  <a:rPr lang="en-US" sz="2200" dirty="0">
                    <a:cs typeface="Times New Roman" panose="02020603050405020304" pitchFamily="18" charset="0"/>
                  </a:rPr>
                  <a:t>Option 1: throw them out</a:t>
                </a:r>
              </a:p>
              <a:p>
                <a:pPr lvl="1"/>
                <a:r>
                  <a:rPr lang="en-US" sz="2200" u="sng" dirty="0">
                    <a:solidFill>
                      <a:schemeClr val="accent3">
                        <a:lumMod val="75000"/>
                      </a:schemeClr>
                    </a:solidFill>
                    <a:cs typeface="Times New Roman" panose="02020603050405020304" pitchFamily="18" charset="0"/>
                  </a:rPr>
                  <a:t>Option 2: “scrunch them down”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454" t="-130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9E32F3E-A8D0-E082-41DF-E4479C668C4F}"/>
              </a:ext>
            </a:extLst>
          </p:cNvPr>
          <p:cNvPicPr>
            <a:picLocks noChangeAspect="1"/>
          </p:cNvPicPr>
          <p:nvPr/>
        </p:nvPicPr>
        <p:blipFill>
          <a:blip r:embed="rId4"/>
          <a:stretch>
            <a:fillRect/>
          </a:stretch>
        </p:blipFill>
        <p:spPr>
          <a:xfrm>
            <a:off x="1219199" y="2743200"/>
            <a:ext cx="8591992" cy="4140413"/>
          </a:xfrm>
          <a:prstGeom prst="rect">
            <a:avLst/>
          </a:prstGeom>
        </p:spPr>
      </p:pic>
    </p:spTree>
    <p:extLst>
      <p:ext uri="{BB962C8B-B14F-4D97-AF65-F5344CB8AC3E}">
        <p14:creationId xmlns:p14="http://schemas.microsoft.com/office/powerpoint/2010/main" val="17020330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Scaling is a form of a </a:t>
                </a:r>
                <a:r>
                  <a:rPr lang="en-US" sz="2400" b="1" dirty="0">
                    <a:cs typeface="Times New Roman" panose="02020603050405020304" pitchFamily="18" charset="0"/>
                  </a:rPr>
                  <a:t>linear transformation</a:t>
                </a:r>
                <a:endParaRPr lang="en-US" sz="2400" dirty="0">
                  <a:cs typeface="Times New Roman" panose="02020603050405020304" pitchFamily="18" charset="0"/>
                </a:endParaRPr>
              </a:p>
              <a:p>
                <a:pPr lvl="1"/>
                <a:r>
                  <a:rPr lang="en-US" sz="2200" dirty="0">
                    <a:cs typeface="Times New Roman" panose="02020603050405020304" pitchFamily="18" charset="0"/>
                  </a:rPr>
                  <a:t>Since our regression is linear, transformations are mathematically redundant</a:t>
                </a:r>
              </a:p>
              <a:p>
                <a:r>
                  <a:rPr lang="en-US" sz="2400" dirty="0">
                    <a:cs typeface="Times New Roman" panose="02020603050405020304" pitchFamily="18" charset="0"/>
                  </a:rPr>
                  <a:t>It might also make sense to make a </a:t>
                </a:r>
                <a:r>
                  <a:rPr lang="en-US" sz="2400" b="1" dirty="0">
                    <a:cs typeface="Times New Roman" panose="02020603050405020304" pitchFamily="18" charset="0"/>
                  </a:rPr>
                  <a:t>nonlinear transformation: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𝑦</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0</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𝑥</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𝒍𝒏</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𝜀</m:t>
                      </m:r>
                    </m:oMath>
                  </m:oMathPara>
                </a14:m>
                <a:endParaRPr lang="en-US" sz="2400" dirty="0">
                  <a:solidFill>
                    <a:schemeClr val="accent2">
                      <a:lumMod val="75000"/>
                    </a:schemeClr>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ln(</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𝑥</m:t>
                        </m:r>
                      </m:e>
                      <m:sub>
                        <m:r>
                          <a:rPr lang="en-US" sz="2400" b="0" i="1" smtClean="0">
                            <a:solidFill>
                              <a:schemeClr val="tx1"/>
                            </a:solidFill>
                            <a:latin typeface="Cambria Math" panose="02040503050406030204" pitchFamily="18" charset="0"/>
                            <a:cs typeface="Times New Roman" panose="02020603050405020304" pitchFamily="18" charset="0"/>
                          </a:rPr>
                          <m:t>2</m:t>
                        </m:r>
                      </m:sub>
                    </m:sSub>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is the natural log or log base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𝑒</m:t>
                    </m:r>
                  </m:oMath>
                </a14:m>
                <a:r>
                  <a:rPr lang="en-US" sz="2400" dirty="0">
                    <a:solidFill>
                      <a:schemeClr val="tx1"/>
                    </a:solidFill>
                    <a:cs typeface="Times New Roman" panose="02020603050405020304" pitchFamily="18" charset="0"/>
                  </a:rPr>
                  <a:t>”</a:t>
                </a:r>
              </a:p>
              <a:p>
                <a:pPr marL="0" indent="0">
                  <a:buNone/>
                </a:pPr>
                <a:r>
                  <a:rPr lang="en-US" sz="2400" b="1" dirty="0">
                    <a:solidFill>
                      <a:schemeClr val="accent2">
                        <a:lumMod val="75000"/>
                      </a:schemeClr>
                    </a:solidFill>
                    <a:cs typeface="Times New Roman" panose="02020603050405020304" pitchFamily="18" charset="0"/>
                  </a:rPr>
                  <a:t>Why would we do this? </a:t>
                </a:r>
              </a:p>
              <a:p>
                <a:pPr marL="457200" indent="-457200">
                  <a:buFont typeface="+mj-lt"/>
                  <a:buAutoNum type="arabicPeriod"/>
                </a:pPr>
                <a:r>
                  <a:rPr lang="en-US" sz="2400" dirty="0">
                    <a:cs typeface="Times New Roman" panose="02020603050405020304" pitchFamily="18" charset="0"/>
                  </a:rPr>
                  <a:t>Deal with outliers</a:t>
                </a:r>
              </a:p>
              <a:p>
                <a:pPr marL="457200" indent="-457200">
                  <a:buFont typeface="+mj-lt"/>
                  <a:buAutoNum type="arabicPeriod"/>
                </a:pPr>
                <a:r>
                  <a:rPr lang="en-US" sz="2400" b="1" u="sng" dirty="0">
                    <a:solidFill>
                      <a:schemeClr val="accent3">
                        <a:lumMod val="75000"/>
                      </a:schemeClr>
                    </a:solidFill>
                    <a:cs typeface="Times New Roman" panose="02020603050405020304" pitchFamily="18" charset="0"/>
                  </a:rPr>
                  <a:t>Better approximate a linear relationship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spTree>
    <p:extLst>
      <p:ext uri="{BB962C8B-B14F-4D97-AF65-F5344CB8AC3E}">
        <p14:creationId xmlns:p14="http://schemas.microsoft.com/office/powerpoint/2010/main" val="11747416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 Achieving Linearity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Remember that OLS only fits linear relationships (in parameters)</a:t>
                </a:r>
              </a:p>
              <a:p>
                <a:pPr lvl="1"/>
                <a:r>
                  <a:rPr lang="en-US" sz="2400" u="sng" dirty="0">
                    <a:solidFill>
                      <a:schemeClr val="accent3">
                        <a:lumMod val="75000"/>
                      </a:schemeClr>
                    </a:solidFill>
                    <a:cs typeface="Times New Roman" panose="02020603050405020304" pitchFamily="18" charset="0"/>
                  </a:rPr>
                  <a:t>So what kind of model are you trying to fit? </a:t>
                </a:r>
              </a:p>
              <a:p>
                <a:r>
                  <a:rPr lang="en-US" sz="2400" dirty="0">
                    <a:cs typeface="Times New Roman" panose="02020603050405020304" pitchFamily="18" charset="0"/>
                  </a:rPr>
                  <a:t>Should a 1-unit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a:t>
                </a:r>
                <a:r>
                  <a:rPr lang="en-US" sz="2400" u="sng" dirty="0">
                    <a:cs typeface="Times New Roman" panose="02020603050405020304" pitchFamily="18" charset="0"/>
                  </a:rPr>
                  <a:t>levels</a:t>
                </a:r>
                <a:r>
                  <a:rPr lang="en-US" sz="2400" dirty="0">
                    <a:cs typeface="Times New Roman" panose="02020603050405020304" pitchFamily="18" charset="0"/>
                  </a:rPr>
                  <a:t>)</a:t>
                </a:r>
              </a:p>
              <a:p>
                <a:r>
                  <a:rPr lang="en-US" sz="2400" dirty="0">
                    <a:cs typeface="Times New Roman" panose="02020603050405020304" pitchFamily="18" charset="0"/>
                  </a:rPr>
                  <a:t>Or should a 1-unit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a:t>
                </a:r>
              </a:p>
              <a:p>
                <a:r>
                  <a:rPr lang="en-US" sz="2400" dirty="0">
                    <a:cs typeface="Times New Roman" panose="02020603050405020304" pitchFamily="18" charset="0"/>
                  </a:rPr>
                  <a:t>Or should a 1%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19706934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 Achieving Linearity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Remember that OLS only fits linear relationships (in parameters)</a:t>
                </a:r>
              </a:p>
              <a:p>
                <a:pPr lvl="1"/>
                <a:r>
                  <a:rPr lang="en-US" sz="2400" u="sng" dirty="0">
                    <a:solidFill>
                      <a:schemeClr val="accent3">
                        <a:lumMod val="75000"/>
                      </a:schemeClr>
                    </a:solidFill>
                    <a:cs typeface="Times New Roman" panose="02020603050405020304" pitchFamily="18" charset="0"/>
                  </a:rPr>
                  <a:t>So what kind of model are you trying to fit? </a:t>
                </a:r>
              </a:p>
              <a:p>
                <a:r>
                  <a:rPr lang="en-US" sz="2400" dirty="0">
                    <a:cs typeface="Times New Roman" panose="02020603050405020304" pitchFamily="18" charset="0"/>
                  </a:rPr>
                  <a:t>Should a 1-unit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a:t>
                </a:r>
                <a:r>
                  <a:rPr lang="en-US" sz="2400" u="sng" dirty="0">
                    <a:cs typeface="Times New Roman" panose="02020603050405020304" pitchFamily="18" charset="0"/>
                  </a:rPr>
                  <a:t>levels</a:t>
                </a:r>
                <a:r>
                  <a:rPr lang="en-US" sz="2400" dirty="0">
                    <a:cs typeface="Times New Roman" panose="02020603050405020304" pitchFamily="18" charset="0"/>
                  </a:rPr>
                  <a:t>)</a:t>
                </a:r>
              </a:p>
              <a:p>
                <a:r>
                  <a:rPr lang="en-US" sz="2400" dirty="0">
                    <a:cs typeface="Times New Roman" panose="02020603050405020304" pitchFamily="18" charset="0"/>
                  </a:rPr>
                  <a:t>Or should a 1-unit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a:t>
                </a:r>
              </a:p>
              <a:p>
                <a:r>
                  <a:rPr lang="en-US" sz="2400" dirty="0">
                    <a:cs typeface="Times New Roman" panose="02020603050405020304" pitchFamily="18" charset="0"/>
                  </a:rPr>
                  <a:t>Or should a 1%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a:t>
                </a:r>
              </a:p>
              <a:p>
                <a:pPr marL="0" indent="0">
                  <a:buNone/>
                </a:pPr>
                <a:r>
                  <a:rPr lang="en-US" sz="2400" b="1" dirty="0">
                    <a:solidFill>
                      <a:schemeClr val="accent2">
                        <a:lumMod val="75000"/>
                      </a:schemeClr>
                    </a:solidFill>
                    <a:cs typeface="Times New Roman" panose="02020603050405020304" pitchFamily="18" charset="0"/>
                  </a:rPr>
                  <a:t>Example</a:t>
                </a:r>
                <a:r>
                  <a:rPr lang="en-US" sz="2400" b="1" dirty="0">
                    <a:cs typeface="Times New Roman" panose="02020603050405020304" pitchFamily="18" charset="0"/>
                  </a:rPr>
                  <a:t>: </a:t>
                </a:r>
                <a:r>
                  <a:rPr lang="en-US" sz="2400" dirty="0">
                    <a:cs typeface="Times New Roman" panose="02020603050405020304" pitchFamily="18" charset="0"/>
                  </a:rPr>
                  <a:t>wealth as a function of investment interest rate</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𝑊𝑒𝑎𝑙𝑡h</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𝐼𝑛𝑖𝑡𝑖𝑎𝑙𝑊𝑒𝑎𝑙𝑡h</m:t>
                      </m:r>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𝑒</m:t>
                          </m:r>
                        </m:e>
                        <m:sup>
                          <m:r>
                            <a:rPr lang="en-US" sz="2400" b="0" i="1" smtClean="0">
                              <a:latin typeface="Cambria Math" panose="02040503050406030204" pitchFamily="18" charset="0"/>
                              <a:cs typeface="Times New Roman" panose="02020603050405020304" pitchFamily="18" charset="0"/>
                            </a:rPr>
                            <m:t>𝛽</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𝐼𝑛𝑡𝑒𝑟𝑒𝑠𝑡𝑅𝑎𝑡𝑒</m:t>
                          </m:r>
                        </m:sup>
                      </m:sSup>
                    </m:oMath>
                  </m:oMathPara>
                </a14:m>
                <a:endParaRPr lang="en-US" sz="2400" dirty="0">
                  <a:cs typeface="Times New Roman" panose="02020603050405020304" pitchFamily="18" charset="0"/>
                </a:endParaRPr>
              </a:p>
              <a:p>
                <a:r>
                  <a:rPr lang="en-US" sz="2400" dirty="0">
                    <a:cs typeface="Times New Roman" panose="02020603050405020304" pitchFamily="18" charset="0"/>
                  </a:rPr>
                  <a:t>Here, the true effect should be </a:t>
                </a:r>
                <a:r>
                  <a:rPr lang="en-US" sz="2400" b="1" dirty="0">
                    <a:solidFill>
                      <a:schemeClr val="accent2">
                        <a:lumMod val="75000"/>
                      </a:schemeClr>
                    </a:solidFill>
                    <a:cs typeface="Times New Roman" panose="02020603050405020304" pitchFamily="18" charset="0"/>
                  </a:rPr>
                  <a:t>multiplicative</a:t>
                </a:r>
                <a:r>
                  <a:rPr lang="en-US" sz="2400" dirty="0">
                    <a:cs typeface="Times New Roman" panose="02020603050405020304" pitchFamily="18" charset="0"/>
                  </a:rPr>
                  <a:t>, not linear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t="-1305"/>
                </a:stretch>
              </a:blipFill>
            </p:spPr>
            <p:txBody>
              <a:bodyPr/>
              <a:lstStyle/>
              <a:p>
                <a:r>
                  <a:rPr lang="en-US">
                    <a:noFill/>
                  </a:rPr>
                  <a:t> </a:t>
                </a:r>
              </a:p>
            </p:txBody>
          </p:sp>
        </mc:Fallback>
      </mc:AlternateContent>
    </p:spTree>
    <p:extLst>
      <p:ext uri="{BB962C8B-B14F-4D97-AF65-F5344CB8AC3E}">
        <p14:creationId xmlns:p14="http://schemas.microsoft.com/office/powerpoint/2010/main" val="36310357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kinds of transformations exist?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See “The Effect” for a (more) exhaustive list (pg. 214)</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Natural Log </a:t>
            </a:r>
            <a:r>
              <a:rPr lang="en-US" sz="2400" dirty="0">
                <a:cs typeface="Times New Roman" panose="02020603050405020304" pitchFamily="18" charset="0"/>
              </a:rPr>
              <a:t>– tried and true</a:t>
            </a:r>
          </a:p>
          <a:p>
            <a:pPr lvl="1"/>
            <a:r>
              <a:rPr lang="en-US" sz="2200" dirty="0">
                <a:cs typeface="Times New Roman" panose="02020603050405020304" pitchFamily="18" charset="0"/>
              </a:rPr>
              <a:t>But, recall that ln(0) is undefined – what if we have zero-valued data? </a:t>
            </a:r>
          </a:p>
        </p:txBody>
      </p:sp>
    </p:spTree>
    <p:extLst>
      <p:ext uri="{BB962C8B-B14F-4D97-AF65-F5344CB8AC3E}">
        <p14:creationId xmlns:p14="http://schemas.microsoft.com/office/powerpoint/2010/main" val="1063415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t>
            </a:r>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F10DB988-8E40-D738-13E8-6F1A57B0D5E1}"/>
              </a:ext>
            </a:extLst>
          </p:cNvPr>
          <p:cNvPicPr>
            <a:picLocks noGrp="1" noChangeAspect="1"/>
          </p:cNvPicPr>
          <p:nvPr>
            <p:ph idx="1"/>
          </p:nvPr>
        </p:nvPicPr>
        <p:blipFill>
          <a:blip r:embed="rId3"/>
          <a:stretch>
            <a:fillRect/>
          </a:stretch>
        </p:blipFill>
        <p:spPr>
          <a:xfrm>
            <a:off x="615537" y="962232"/>
            <a:ext cx="10541475" cy="5362368"/>
          </a:xfrm>
        </p:spPr>
      </p:pic>
      <p:pic>
        <p:nvPicPr>
          <p:cNvPr id="6" name="Picture 5">
            <a:extLst>
              <a:ext uri="{FF2B5EF4-FFF2-40B4-BE49-F238E27FC236}">
                <a16:creationId xmlns:a16="http://schemas.microsoft.com/office/drawing/2014/main" id="{7428D2AB-5CBE-A529-971A-E6255C80C950}"/>
              </a:ext>
            </a:extLst>
          </p:cNvPr>
          <p:cNvPicPr>
            <a:picLocks noChangeAspect="1"/>
          </p:cNvPicPr>
          <p:nvPr/>
        </p:nvPicPr>
        <p:blipFill>
          <a:blip r:embed="rId4"/>
          <a:stretch>
            <a:fillRect/>
          </a:stretch>
        </p:blipFill>
        <p:spPr>
          <a:xfrm>
            <a:off x="762000" y="962232"/>
            <a:ext cx="10428169" cy="5286168"/>
          </a:xfrm>
          <a:prstGeom prst="rect">
            <a:avLst/>
          </a:prstGeom>
        </p:spPr>
      </p:pic>
    </p:spTree>
    <p:extLst>
      <p:ext uri="{BB962C8B-B14F-4D97-AF65-F5344CB8AC3E}">
        <p14:creationId xmlns:p14="http://schemas.microsoft.com/office/powerpoint/2010/main" val="2278031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kinds of transformations exist?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See “The Effect” for a (more) exhaustive list (pg. 214)</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Natural Log </a:t>
                </a:r>
                <a:r>
                  <a:rPr lang="en-US" sz="2400" dirty="0">
                    <a:cs typeface="Times New Roman" panose="02020603050405020304" pitchFamily="18" charset="0"/>
                  </a:rPr>
                  <a:t>– tried and true</a:t>
                </a:r>
              </a:p>
              <a:p>
                <a:pPr lvl="1"/>
                <a:r>
                  <a:rPr lang="en-US" sz="2200" dirty="0">
                    <a:cs typeface="Times New Roman" panose="02020603050405020304" pitchFamily="18" charset="0"/>
                  </a:rPr>
                  <a:t>But, recall that ln(0) is undefined – what if we have zero-valued data? </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The Cheater</a:t>
                </a:r>
                <a:r>
                  <a:rPr lang="en-US" sz="2400" dirty="0">
                    <a:cs typeface="Times New Roman" panose="02020603050405020304" pitchFamily="18" charset="0"/>
                  </a:rPr>
                  <a:t>: </a:t>
                </a:r>
                <a14:m>
                  <m:oMath xmlns:m="http://schemas.openxmlformats.org/officeDocument/2006/math">
                    <m:r>
                      <m:rPr>
                        <m:sty m:val="p"/>
                      </m:rPr>
                      <a:rPr lang="en-US" sz="2400" b="0" i="1" smtClean="0">
                        <a:latin typeface="Cambria Math" panose="02040503050406030204" pitchFamily="18" charset="0"/>
                        <a:cs typeface="Times New Roman" panose="02020603050405020304" pitchFamily="18" charset="0"/>
                      </a:rPr>
                      <m:t>ln</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+1</m:t>
                        </m:r>
                      </m:e>
                    </m:d>
                  </m:oMath>
                </a14:m>
                <a:endParaRPr lang="en-US" sz="2400" b="1" dirty="0">
                  <a:cs typeface="Times New Roman" panose="02020603050405020304" pitchFamily="18" charset="0"/>
                </a:endParaRPr>
              </a:p>
              <a:p>
                <a:pPr lvl="1"/>
                <a:r>
                  <a:rPr lang="en-US" sz="2200" dirty="0">
                    <a:cs typeface="Times New Roman" panose="02020603050405020304" pitchFamily="18" charset="0"/>
                  </a:rPr>
                  <a:t>Common workaround, but loses some useful properties of the log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96" t="-1305"/>
                </a:stretch>
              </a:blipFill>
            </p:spPr>
            <p:txBody>
              <a:bodyPr/>
              <a:lstStyle/>
              <a:p>
                <a:r>
                  <a:rPr lang="en-US">
                    <a:noFill/>
                  </a:rPr>
                  <a:t> </a:t>
                </a:r>
              </a:p>
            </p:txBody>
          </p:sp>
        </mc:Fallback>
      </mc:AlternateContent>
    </p:spTree>
    <p:extLst>
      <p:ext uri="{BB962C8B-B14F-4D97-AF65-F5344CB8AC3E}">
        <p14:creationId xmlns:p14="http://schemas.microsoft.com/office/powerpoint/2010/main" val="11210267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kinds of transformations exist?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See “The Effect” for a (more) exhaustive list (pg. 214)</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Natural Log </a:t>
                </a:r>
                <a:r>
                  <a:rPr lang="en-US" sz="2400" dirty="0">
                    <a:cs typeface="Times New Roman" panose="02020603050405020304" pitchFamily="18" charset="0"/>
                  </a:rPr>
                  <a:t>– tried and true</a:t>
                </a:r>
              </a:p>
              <a:p>
                <a:pPr lvl="1"/>
                <a:r>
                  <a:rPr lang="en-US" sz="2200" dirty="0">
                    <a:cs typeface="Times New Roman" panose="02020603050405020304" pitchFamily="18" charset="0"/>
                  </a:rPr>
                  <a:t>But, recall that ln(0) is undefined – what if we have zero-valued data? </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The Cheater</a:t>
                </a:r>
                <a:r>
                  <a:rPr lang="en-US" sz="2400" dirty="0">
                    <a:cs typeface="Times New Roman" panose="02020603050405020304" pitchFamily="18" charset="0"/>
                  </a:rPr>
                  <a:t>: </a:t>
                </a:r>
                <a14:m>
                  <m:oMath xmlns:m="http://schemas.openxmlformats.org/officeDocument/2006/math">
                    <m:r>
                      <m:rPr>
                        <m:sty m:val="p"/>
                      </m:rPr>
                      <a:rPr lang="en-US" sz="2400" b="0" i="1" smtClean="0">
                        <a:latin typeface="Cambria Math" panose="02040503050406030204" pitchFamily="18" charset="0"/>
                        <a:cs typeface="Times New Roman" panose="02020603050405020304" pitchFamily="18" charset="0"/>
                      </a:rPr>
                      <m:t>ln</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+1</m:t>
                        </m:r>
                      </m:e>
                    </m:d>
                  </m:oMath>
                </a14:m>
                <a:endParaRPr lang="en-US" sz="2400" b="1" dirty="0">
                  <a:cs typeface="Times New Roman" panose="02020603050405020304" pitchFamily="18" charset="0"/>
                </a:endParaRPr>
              </a:p>
              <a:p>
                <a:pPr lvl="1"/>
                <a:r>
                  <a:rPr lang="en-US" sz="2200" dirty="0">
                    <a:cs typeface="Times New Roman" panose="02020603050405020304" pitchFamily="18" charset="0"/>
                  </a:rPr>
                  <a:t>Common workaround, but loses some useful properties of the log</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Inverse Hyperbolic Sine</a:t>
                </a:r>
                <a:r>
                  <a:rPr lang="en-US" sz="2400" b="1" dirty="0">
                    <a:cs typeface="Times New Roman" panose="02020603050405020304" pitchFamily="18" charset="0"/>
                  </a:rPr>
                  <a:t>: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sSup>
                          <m:sSupPr>
                            <m:ctrlPr>
                              <a:rPr lang="en-US" sz="2400" b="0" i="1" smtClean="0">
                                <a:latin typeface="Cambria Math" panose="02040503050406030204" pitchFamily="18" charset="0"/>
                                <a:cs typeface="Times New Roman" panose="02020603050405020304" pitchFamily="18" charset="0"/>
                              </a:rPr>
                            </m:ctrlPr>
                          </m:sSupPr>
                          <m:e>
                            <m:r>
                              <m:rPr>
                                <m:sty m:val="p"/>
                              </m:rPr>
                              <a:rPr lang="en-US" sz="2400" b="0" i="0" smtClean="0">
                                <a:latin typeface="Cambria Math" panose="02040503050406030204" pitchFamily="18" charset="0"/>
                                <a:cs typeface="Times New Roman" panose="02020603050405020304" pitchFamily="18" charset="0"/>
                              </a:rPr>
                              <m:t>sinh</m:t>
                            </m:r>
                          </m:e>
                          <m:sup>
                            <m:r>
                              <a:rPr lang="en-US" sz="2400" b="0" i="1" smtClean="0">
                                <a:latin typeface="Cambria Math" panose="02040503050406030204" pitchFamily="18" charset="0"/>
                                <a:cs typeface="Times New Roman" panose="02020603050405020304" pitchFamily="18" charset="0"/>
                              </a:rPr>
                              <m:t>−1</m:t>
                            </m:r>
                          </m:sup>
                        </m:sSup>
                      </m:fName>
                      <m:e>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e>
                    </m:func>
                  </m:oMath>
                </a14:m>
                <a:endParaRPr lang="en-US" sz="2400" b="0" dirty="0">
                  <a:cs typeface="Times New Roman" panose="02020603050405020304" pitchFamily="18" charset="0"/>
                </a:endParaRPr>
              </a:p>
              <a:p>
                <a:pPr lvl="1"/>
                <a:r>
                  <a:rPr lang="en-US" sz="2200" dirty="0">
                    <a:cs typeface="Times New Roman" panose="02020603050405020304" pitchFamily="18" charset="0"/>
                  </a:rPr>
                  <a:t>When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𝑥</m:t>
                    </m:r>
                  </m:oMath>
                </a14:m>
                <a:r>
                  <a:rPr lang="en-US" sz="2200" dirty="0">
                    <a:cs typeface="Times New Roman" panose="02020603050405020304" pitchFamily="18" charset="0"/>
                  </a:rPr>
                  <a:t> is large (&gt;10), approximates (1) nicely</a:t>
                </a:r>
              </a:p>
              <a:p>
                <a:pPr lvl="1"/>
                <a:r>
                  <a:rPr lang="en-US" sz="2200" dirty="0">
                    <a:cs typeface="Times New Roman" panose="02020603050405020304" pitchFamily="18" charset="0"/>
                  </a:rPr>
                  <a:t>Plus, </a:t>
                </a:r>
                <a14:m>
                  <m:oMath xmlns:m="http://schemas.openxmlformats.org/officeDocument/2006/math">
                    <m:func>
                      <m:funcPr>
                        <m:ctrlPr>
                          <a:rPr lang="en-US" sz="2200" b="0" i="1" smtClean="0">
                            <a:latin typeface="Cambria Math" panose="02040503050406030204" pitchFamily="18" charset="0"/>
                            <a:cs typeface="Times New Roman" panose="02020603050405020304" pitchFamily="18" charset="0"/>
                          </a:rPr>
                        </m:ctrlPr>
                      </m:funcPr>
                      <m:fName>
                        <m:sSup>
                          <m:sSupPr>
                            <m:ctrlPr>
                              <a:rPr lang="en-US" sz="2200" b="0" i="1" smtClean="0">
                                <a:latin typeface="Cambria Math" panose="02040503050406030204" pitchFamily="18" charset="0"/>
                                <a:cs typeface="Times New Roman" panose="02020603050405020304" pitchFamily="18" charset="0"/>
                              </a:rPr>
                            </m:ctrlPr>
                          </m:sSupPr>
                          <m:e>
                            <m:r>
                              <m:rPr>
                                <m:sty m:val="p"/>
                              </m:rPr>
                              <a:rPr lang="en-US" sz="2200" b="0" i="0" smtClean="0">
                                <a:latin typeface="Cambria Math" panose="02040503050406030204" pitchFamily="18" charset="0"/>
                                <a:cs typeface="Times New Roman" panose="02020603050405020304" pitchFamily="18" charset="0"/>
                              </a:rPr>
                              <m:t>sinh</m:t>
                            </m:r>
                          </m:e>
                          <m:sup>
                            <m:r>
                              <a:rPr lang="en-US" sz="2200" b="0" i="1" smtClean="0">
                                <a:latin typeface="Cambria Math" panose="02040503050406030204" pitchFamily="18" charset="0"/>
                                <a:cs typeface="Times New Roman" panose="02020603050405020304" pitchFamily="18" charset="0"/>
                              </a:rPr>
                              <m:t>−1</m:t>
                            </m:r>
                          </m:sup>
                        </m:sSup>
                      </m:fName>
                      <m:e>
                        <m:d>
                          <m:dPr>
                            <m:ctrlPr>
                              <a:rPr lang="en-US" sz="2200" b="0" i="1" smtClean="0">
                                <a:latin typeface="Cambria Math" panose="02040503050406030204" pitchFamily="18" charset="0"/>
                                <a:cs typeface="Times New Roman" panose="02020603050405020304" pitchFamily="18" charset="0"/>
                              </a:rPr>
                            </m:ctrlPr>
                          </m:dPr>
                          <m:e>
                            <m:r>
                              <a:rPr lang="en-US" sz="2200" b="0" i="1" smtClean="0">
                                <a:latin typeface="Cambria Math" panose="02040503050406030204" pitchFamily="18" charset="0"/>
                                <a:cs typeface="Times New Roman" panose="02020603050405020304" pitchFamily="18" charset="0"/>
                              </a:rPr>
                              <m:t>0</m:t>
                            </m:r>
                          </m:e>
                        </m:d>
                        <m:r>
                          <a:rPr lang="en-US" sz="2200" b="0" i="1" smtClean="0">
                            <a:latin typeface="Cambria Math" panose="02040503050406030204" pitchFamily="18" charset="0"/>
                            <a:cs typeface="Times New Roman" panose="02020603050405020304" pitchFamily="18" charset="0"/>
                          </a:rPr>
                          <m:t>=0</m:t>
                        </m:r>
                      </m:e>
                    </m:func>
                  </m:oMath>
                </a14:m>
                <a:endParaRPr lang="en-US" sz="2200" dirty="0">
                  <a:cs typeface="Times New Roman" panose="02020603050405020304" pitchFamily="18" charset="0"/>
                </a:endParaRPr>
              </a:p>
              <a:p>
                <a:pPr lvl="1"/>
                <a:r>
                  <a:rPr lang="en-US" sz="2200" dirty="0">
                    <a:cs typeface="Times New Roman" panose="02020603050405020304" pitchFamily="18" charset="0"/>
                  </a:rPr>
                  <a:t>This is what I recommend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96" t="-1305"/>
                </a:stretch>
              </a:blipFill>
            </p:spPr>
            <p:txBody>
              <a:bodyPr/>
              <a:lstStyle/>
              <a:p>
                <a:r>
                  <a:rPr lang="en-US">
                    <a:noFill/>
                  </a:rPr>
                  <a:t> </a:t>
                </a:r>
              </a:p>
            </p:txBody>
          </p:sp>
        </mc:Fallback>
      </mc:AlternateContent>
    </p:spTree>
    <p:extLst>
      <p:ext uri="{BB962C8B-B14F-4D97-AF65-F5344CB8AC3E}">
        <p14:creationId xmlns:p14="http://schemas.microsoft.com/office/powerpoint/2010/main" val="128282245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kinds of transformations exist?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See “The Effect” for a (more) exhaustive list (pg. 214)</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Natural Log </a:t>
                </a:r>
                <a:r>
                  <a:rPr lang="en-US" sz="2400" dirty="0">
                    <a:cs typeface="Times New Roman" panose="02020603050405020304" pitchFamily="18" charset="0"/>
                  </a:rPr>
                  <a:t>– tried and true</a:t>
                </a:r>
              </a:p>
              <a:p>
                <a:pPr lvl="1"/>
                <a:r>
                  <a:rPr lang="en-US" sz="2200" dirty="0">
                    <a:cs typeface="Times New Roman" panose="02020603050405020304" pitchFamily="18" charset="0"/>
                  </a:rPr>
                  <a:t>But, recall that ln(0) is undefined – what if we have zero-valued data? </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The Cheater</a:t>
                </a:r>
                <a:r>
                  <a:rPr lang="en-US" sz="2400" dirty="0">
                    <a:cs typeface="Times New Roman" panose="02020603050405020304" pitchFamily="18" charset="0"/>
                  </a:rPr>
                  <a:t>: </a:t>
                </a:r>
                <a14:m>
                  <m:oMath xmlns:m="http://schemas.openxmlformats.org/officeDocument/2006/math">
                    <m:r>
                      <m:rPr>
                        <m:sty m:val="p"/>
                      </m:rPr>
                      <a:rPr lang="en-US" sz="2400" b="0" i="1" smtClean="0">
                        <a:latin typeface="Cambria Math" panose="02040503050406030204" pitchFamily="18" charset="0"/>
                        <a:cs typeface="Times New Roman" panose="02020603050405020304" pitchFamily="18" charset="0"/>
                      </a:rPr>
                      <m:t>ln</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+1</m:t>
                        </m:r>
                      </m:e>
                    </m:d>
                  </m:oMath>
                </a14:m>
                <a:endParaRPr lang="en-US" sz="2400" b="1" dirty="0">
                  <a:cs typeface="Times New Roman" panose="02020603050405020304" pitchFamily="18" charset="0"/>
                </a:endParaRPr>
              </a:p>
              <a:p>
                <a:pPr lvl="1"/>
                <a:r>
                  <a:rPr lang="en-US" sz="2200" dirty="0">
                    <a:cs typeface="Times New Roman" panose="02020603050405020304" pitchFamily="18" charset="0"/>
                  </a:rPr>
                  <a:t>Common workaround, but loses some useful properties of the log</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Inverse Hyperbolic Sine</a:t>
                </a:r>
                <a:r>
                  <a:rPr lang="en-US" sz="2400" b="1" dirty="0">
                    <a:cs typeface="Times New Roman" panose="02020603050405020304" pitchFamily="18" charset="0"/>
                  </a:rPr>
                  <a:t>: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sSup>
                          <m:sSupPr>
                            <m:ctrlPr>
                              <a:rPr lang="en-US" sz="2400" b="0" i="1" smtClean="0">
                                <a:latin typeface="Cambria Math" panose="02040503050406030204" pitchFamily="18" charset="0"/>
                                <a:cs typeface="Times New Roman" panose="02020603050405020304" pitchFamily="18" charset="0"/>
                              </a:rPr>
                            </m:ctrlPr>
                          </m:sSupPr>
                          <m:e>
                            <m:r>
                              <m:rPr>
                                <m:sty m:val="p"/>
                              </m:rPr>
                              <a:rPr lang="en-US" sz="2400" b="0" i="0" smtClean="0">
                                <a:latin typeface="Cambria Math" panose="02040503050406030204" pitchFamily="18" charset="0"/>
                                <a:cs typeface="Times New Roman" panose="02020603050405020304" pitchFamily="18" charset="0"/>
                              </a:rPr>
                              <m:t>sinh</m:t>
                            </m:r>
                          </m:e>
                          <m:sup>
                            <m:r>
                              <a:rPr lang="en-US" sz="2400" b="0" i="1" smtClean="0">
                                <a:latin typeface="Cambria Math" panose="02040503050406030204" pitchFamily="18" charset="0"/>
                                <a:cs typeface="Times New Roman" panose="02020603050405020304" pitchFamily="18" charset="0"/>
                              </a:rPr>
                              <m:t>−1</m:t>
                            </m:r>
                          </m:sup>
                        </m:sSup>
                      </m:fName>
                      <m:e>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e>
                    </m:func>
                  </m:oMath>
                </a14:m>
                <a:endParaRPr lang="en-US" sz="2400" b="0" dirty="0">
                  <a:cs typeface="Times New Roman" panose="02020603050405020304" pitchFamily="18" charset="0"/>
                </a:endParaRPr>
              </a:p>
              <a:p>
                <a:pPr lvl="1"/>
                <a:r>
                  <a:rPr lang="en-US" sz="2200" dirty="0">
                    <a:cs typeface="Times New Roman" panose="02020603050405020304" pitchFamily="18" charset="0"/>
                  </a:rPr>
                  <a:t>When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𝑥</m:t>
                    </m:r>
                  </m:oMath>
                </a14:m>
                <a:r>
                  <a:rPr lang="en-US" sz="2200" dirty="0">
                    <a:cs typeface="Times New Roman" panose="02020603050405020304" pitchFamily="18" charset="0"/>
                  </a:rPr>
                  <a:t> is large (&gt;10), approximates (1) nicely</a:t>
                </a:r>
              </a:p>
              <a:p>
                <a:pPr lvl="1"/>
                <a:r>
                  <a:rPr lang="en-US" sz="2200" dirty="0">
                    <a:cs typeface="Times New Roman" panose="02020603050405020304" pitchFamily="18" charset="0"/>
                  </a:rPr>
                  <a:t>Plus, </a:t>
                </a:r>
                <a14:m>
                  <m:oMath xmlns:m="http://schemas.openxmlformats.org/officeDocument/2006/math">
                    <m:func>
                      <m:funcPr>
                        <m:ctrlPr>
                          <a:rPr lang="en-US" sz="2200" b="0" i="1" smtClean="0">
                            <a:latin typeface="Cambria Math" panose="02040503050406030204" pitchFamily="18" charset="0"/>
                            <a:cs typeface="Times New Roman" panose="02020603050405020304" pitchFamily="18" charset="0"/>
                          </a:rPr>
                        </m:ctrlPr>
                      </m:funcPr>
                      <m:fName>
                        <m:sSup>
                          <m:sSupPr>
                            <m:ctrlPr>
                              <a:rPr lang="en-US" sz="2200" b="0" i="1" smtClean="0">
                                <a:latin typeface="Cambria Math" panose="02040503050406030204" pitchFamily="18" charset="0"/>
                                <a:cs typeface="Times New Roman" panose="02020603050405020304" pitchFamily="18" charset="0"/>
                              </a:rPr>
                            </m:ctrlPr>
                          </m:sSupPr>
                          <m:e>
                            <m:r>
                              <m:rPr>
                                <m:sty m:val="p"/>
                              </m:rPr>
                              <a:rPr lang="en-US" sz="2200" b="0" i="0" smtClean="0">
                                <a:latin typeface="Cambria Math" panose="02040503050406030204" pitchFamily="18" charset="0"/>
                                <a:cs typeface="Times New Roman" panose="02020603050405020304" pitchFamily="18" charset="0"/>
                              </a:rPr>
                              <m:t>sinh</m:t>
                            </m:r>
                          </m:e>
                          <m:sup>
                            <m:r>
                              <a:rPr lang="en-US" sz="2200" b="0" i="1" smtClean="0">
                                <a:latin typeface="Cambria Math" panose="02040503050406030204" pitchFamily="18" charset="0"/>
                                <a:cs typeface="Times New Roman" panose="02020603050405020304" pitchFamily="18" charset="0"/>
                              </a:rPr>
                              <m:t>−1</m:t>
                            </m:r>
                          </m:sup>
                        </m:sSup>
                      </m:fName>
                      <m:e>
                        <m:d>
                          <m:dPr>
                            <m:ctrlPr>
                              <a:rPr lang="en-US" sz="2200" b="0" i="1" smtClean="0">
                                <a:latin typeface="Cambria Math" panose="02040503050406030204" pitchFamily="18" charset="0"/>
                                <a:cs typeface="Times New Roman" panose="02020603050405020304" pitchFamily="18" charset="0"/>
                              </a:rPr>
                            </m:ctrlPr>
                          </m:dPr>
                          <m:e>
                            <m:r>
                              <a:rPr lang="en-US" sz="2200" b="0" i="1" smtClean="0">
                                <a:latin typeface="Cambria Math" panose="02040503050406030204" pitchFamily="18" charset="0"/>
                                <a:cs typeface="Times New Roman" panose="02020603050405020304" pitchFamily="18" charset="0"/>
                              </a:rPr>
                              <m:t>0</m:t>
                            </m:r>
                          </m:e>
                        </m:d>
                        <m:r>
                          <a:rPr lang="en-US" sz="2200" b="0" i="1" smtClean="0">
                            <a:latin typeface="Cambria Math" panose="02040503050406030204" pitchFamily="18" charset="0"/>
                            <a:cs typeface="Times New Roman" panose="02020603050405020304" pitchFamily="18" charset="0"/>
                          </a:rPr>
                          <m:t>=0</m:t>
                        </m:r>
                      </m:e>
                    </m:func>
                  </m:oMath>
                </a14:m>
                <a:endParaRPr lang="en-US" sz="2200" dirty="0">
                  <a:cs typeface="Times New Roman" panose="02020603050405020304" pitchFamily="18" charset="0"/>
                </a:endParaRPr>
              </a:p>
              <a:p>
                <a:pPr lvl="1"/>
                <a:r>
                  <a:rPr lang="en-US" sz="2200" dirty="0">
                    <a:cs typeface="Times New Roman" panose="02020603050405020304" pitchFamily="18" charset="0"/>
                  </a:rPr>
                  <a:t>This is what I recommend</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Standardizing Variables</a:t>
                </a:r>
                <a:r>
                  <a:rPr lang="en-US" sz="2400" b="1" dirty="0">
                    <a:cs typeface="Times New Roman" panose="02020603050405020304" pitchFamily="18" charset="0"/>
                  </a:rPr>
                  <a:t>: </a:t>
                </a:r>
                <a14:m>
                  <m:oMath xmlns:m="http://schemas.openxmlformats.org/officeDocument/2006/math">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cs typeface="Times New Roman" panose="02020603050405020304" pitchFamily="18" charset="0"/>
                              </a:rPr>
                              <m:t>𝑋</m:t>
                            </m:r>
                          </m:sub>
                        </m:sSub>
                      </m:num>
                      <m:den>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𝜎</m:t>
                            </m:r>
                          </m:e>
                          <m:sub>
                            <m:r>
                              <a:rPr lang="en-US" sz="2400" b="0" i="1" smtClean="0">
                                <a:latin typeface="Cambria Math" panose="02040503050406030204" pitchFamily="18" charset="0"/>
                                <a:cs typeface="Times New Roman" panose="02020603050405020304" pitchFamily="18" charset="0"/>
                              </a:rPr>
                              <m:t>𝑥</m:t>
                            </m:r>
                          </m:sub>
                        </m:sSub>
                      </m:den>
                    </m:f>
                  </m:oMath>
                </a14:m>
                <a:endParaRPr lang="en-US" sz="2400" dirty="0">
                  <a:cs typeface="Times New Roman" panose="02020603050405020304" pitchFamily="18" charset="0"/>
                </a:endParaRPr>
              </a:p>
              <a:p>
                <a:pPr lvl="1"/>
                <a:r>
                  <a:rPr lang="en-US" sz="2200" dirty="0">
                    <a:cs typeface="Times New Roman" panose="02020603050405020304" pitchFamily="18" charset="0"/>
                  </a:rPr>
                  <a:t>Helps with interpretation of the model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96" t="-1305" b="-1423"/>
                </a:stretch>
              </a:blipFill>
            </p:spPr>
            <p:txBody>
              <a:bodyPr/>
              <a:lstStyle/>
              <a:p>
                <a:r>
                  <a:rPr lang="en-US">
                    <a:noFill/>
                  </a:rPr>
                  <a:t> </a:t>
                </a:r>
              </a:p>
            </p:txBody>
          </p:sp>
        </mc:Fallback>
      </mc:AlternateContent>
    </p:spTree>
    <p:extLst>
      <p:ext uri="{BB962C8B-B14F-4D97-AF65-F5344CB8AC3E}">
        <p14:creationId xmlns:p14="http://schemas.microsoft.com/office/powerpoint/2010/main" val="7208909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to interpret coefficients on transformed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Let’s focus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ln</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for 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oMath>
                </a14:m>
                <a:r>
                  <a:rPr lang="en-US" sz="2400" dirty="0">
                    <a:cs typeface="Times New Roman" panose="02020603050405020304" pitchFamily="18" charset="0"/>
                  </a:rPr>
                  <a:t> goes up by </a:t>
                </a:r>
                <a14:m>
                  <m:oMath xmlns:m="http://schemas.openxmlformats.org/officeDocument/2006/math">
                    <m:r>
                      <a:rPr lang="en-US" sz="2400" b="0" i="0"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increases by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pPr lvl="1"/>
                <a:r>
                  <a:rPr lang="en-US" sz="2400" dirty="0">
                    <a:cs typeface="Times New Roman" panose="02020603050405020304" pitchFamily="18" charset="0"/>
                  </a:rPr>
                  <a:t>Okay, but what does it mean for ln</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oMath>
                </a14:m>
                <a:r>
                  <a:rPr lang="en-US" sz="2400" dirty="0">
                    <a:cs typeface="Times New Roman" panose="02020603050405020304" pitchFamily="18" charset="0"/>
                  </a:rPr>
                  <a:t> to change by a certain amount? </a:t>
                </a:r>
              </a:p>
              <a:p>
                <a:pPr lvl="1"/>
                <a:r>
                  <a:rPr lang="en-US" sz="2400" dirty="0">
                    <a:cs typeface="Times New Roman" panose="02020603050405020304" pitchFamily="18" charset="0"/>
                  </a:rPr>
                  <a:t>It’s helpful to think about </a:t>
                </a:r>
                <a:r>
                  <a:rPr lang="en-US" sz="2400" b="1" dirty="0">
                    <a:solidFill>
                      <a:schemeClr val="accent2">
                        <a:lumMod val="75000"/>
                      </a:schemeClr>
                    </a:solidFill>
                    <a:cs typeface="Times New Roman" panose="02020603050405020304" pitchFamily="18" charset="0"/>
                  </a:rPr>
                  <a:t>percentage changes </a:t>
                </a:r>
                <a:r>
                  <a:rPr lang="en-US" sz="2400" dirty="0">
                    <a:cs typeface="Times New Roman" panose="02020603050405020304" pitchFamily="18" charset="0"/>
                  </a:rPr>
                  <a:t>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11400225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to interpret coefficients on transformed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Let’s focus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ln</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for 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oMath>
                </a14:m>
                <a:r>
                  <a:rPr lang="en-US" sz="2400" dirty="0">
                    <a:cs typeface="Times New Roman" panose="02020603050405020304" pitchFamily="18" charset="0"/>
                  </a:rPr>
                  <a:t> goes up by </a:t>
                </a:r>
                <a14:m>
                  <m:oMath xmlns:m="http://schemas.openxmlformats.org/officeDocument/2006/math">
                    <m:r>
                      <a:rPr lang="en-US" sz="2400" b="0" i="0"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increases by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pPr lvl="1"/>
                <a:r>
                  <a:rPr lang="en-US" sz="2400" dirty="0">
                    <a:cs typeface="Times New Roman" panose="02020603050405020304" pitchFamily="18" charset="0"/>
                  </a:rPr>
                  <a:t>Okay, but what does it mean for ln</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oMath>
                </a14:m>
                <a:r>
                  <a:rPr lang="en-US" sz="2400" dirty="0">
                    <a:cs typeface="Times New Roman" panose="02020603050405020304" pitchFamily="18" charset="0"/>
                  </a:rPr>
                  <a:t> to change by a certain amount? </a:t>
                </a:r>
              </a:p>
              <a:p>
                <a:pPr lvl="1"/>
                <a:r>
                  <a:rPr lang="en-US" sz="2400" dirty="0">
                    <a:cs typeface="Times New Roman" panose="02020603050405020304" pitchFamily="18" charset="0"/>
                  </a:rPr>
                  <a:t>It’s helpful to think about </a:t>
                </a:r>
                <a:r>
                  <a:rPr lang="en-US" sz="2400" b="1" dirty="0">
                    <a:solidFill>
                      <a:schemeClr val="accent2">
                        <a:lumMod val="75000"/>
                      </a:schemeClr>
                    </a:solidFill>
                    <a:cs typeface="Times New Roman" panose="02020603050405020304" pitchFamily="18" charset="0"/>
                  </a:rPr>
                  <a:t>percentage changes </a:t>
                </a:r>
                <a:r>
                  <a:rPr lang="en-US" sz="2400" dirty="0">
                    <a:cs typeface="Times New Roman" panose="02020603050405020304" pitchFamily="18" charset="0"/>
                  </a:rPr>
                  <a:t>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r>
                  <a:rPr lang="en-US" sz="2600" dirty="0">
                    <a:cs typeface="Times New Roman" panose="02020603050405020304" pitchFamily="18" charset="0"/>
                  </a:rPr>
                  <a:t>Relies on a mathematical approximation: </a:t>
                </a:r>
                <a14:m>
                  <m:oMath xmlns:m="http://schemas.openxmlformats.org/officeDocument/2006/math">
                    <m:r>
                      <a:rPr lang="en-US" sz="2600" b="0" i="1" smtClean="0">
                        <a:latin typeface="Cambria Math" panose="02040503050406030204" pitchFamily="18" charset="0"/>
                        <a:cs typeface="Times New Roman" panose="02020603050405020304" pitchFamily="18" charset="0"/>
                      </a:rPr>
                      <m:t>1+</m:t>
                    </m:r>
                    <m:r>
                      <a:rPr lang="en-US" sz="2600" b="0" i="1" smtClean="0">
                        <a:latin typeface="Cambria Math" panose="02040503050406030204" pitchFamily="18" charset="0"/>
                        <a:cs typeface="Times New Roman" panose="02020603050405020304" pitchFamily="18" charset="0"/>
                      </a:rPr>
                      <m:t>𝑐</m:t>
                    </m:r>
                    <m:r>
                      <a:rPr lang="en-US" sz="2600" b="0" i="1" smtClean="0">
                        <a:latin typeface="Cambria Math" panose="02040503050406030204" pitchFamily="18" charset="0"/>
                        <a:cs typeface="Times New Roman" panose="02020603050405020304" pitchFamily="18" charset="0"/>
                      </a:rPr>
                      <m:t>≈</m:t>
                    </m:r>
                    <m:sSup>
                      <m:sSupPr>
                        <m:ctrlPr>
                          <a:rPr lang="en-US" sz="2600" b="0" i="1" smtClean="0">
                            <a:latin typeface="Cambria Math" panose="02040503050406030204" pitchFamily="18" charset="0"/>
                            <a:cs typeface="Times New Roman" panose="02020603050405020304" pitchFamily="18" charset="0"/>
                          </a:rPr>
                        </m:ctrlPr>
                      </m:sSupPr>
                      <m:e>
                        <m:r>
                          <a:rPr lang="en-US" sz="2600" b="0" i="1" smtClean="0">
                            <a:latin typeface="Cambria Math" panose="02040503050406030204" pitchFamily="18" charset="0"/>
                            <a:cs typeface="Times New Roman" panose="02020603050405020304" pitchFamily="18" charset="0"/>
                          </a:rPr>
                          <m:t>𝑒</m:t>
                        </m:r>
                      </m:e>
                      <m:sup>
                        <m:r>
                          <a:rPr lang="en-US" sz="2600" b="0" i="1" smtClean="0">
                            <a:latin typeface="Cambria Math" panose="02040503050406030204" pitchFamily="18" charset="0"/>
                            <a:cs typeface="Times New Roman" panose="02020603050405020304" pitchFamily="18" charset="0"/>
                          </a:rPr>
                          <m:t>𝑐</m:t>
                        </m:r>
                      </m:sup>
                    </m:sSup>
                    <m:r>
                      <a:rPr lang="en-US" sz="2600" b="0" i="1" smtClean="0">
                        <a:latin typeface="Cambria Math" panose="02040503050406030204" pitchFamily="18" charset="0"/>
                        <a:cs typeface="Times New Roman" panose="02020603050405020304" pitchFamily="18" charset="0"/>
                      </a:rPr>
                      <m:t> </m:t>
                    </m:r>
                  </m:oMath>
                </a14:m>
                <a:r>
                  <a:rPr lang="en-US" sz="2600" dirty="0">
                    <a:cs typeface="Times New Roman" panose="02020603050405020304" pitchFamily="18" charset="0"/>
                  </a:rPr>
                  <a:t>when </a:t>
                </a:r>
                <a14:m>
                  <m:oMath xmlns:m="http://schemas.openxmlformats.org/officeDocument/2006/math">
                    <m:r>
                      <a:rPr lang="en-US" sz="2600" b="0" i="1" smtClean="0">
                        <a:latin typeface="Cambria Math" panose="02040503050406030204" pitchFamily="18" charset="0"/>
                        <a:cs typeface="Times New Roman" panose="02020603050405020304" pitchFamily="18" charset="0"/>
                      </a:rPr>
                      <m:t>𝑐</m:t>
                    </m:r>
                    <m:r>
                      <a:rPr lang="en-US" sz="2600" b="0" i="1" smtClean="0">
                        <a:latin typeface="Cambria Math" panose="02040503050406030204" pitchFamily="18" charset="0"/>
                        <a:cs typeface="Times New Roman" panose="02020603050405020304" pitchFamily="18" charset="0"/>
                      </a:rPr>
                      <m:t> </m:t>
                    </m:r>
                  </m:oMath>
                </a14:m>
                <a:r>
                  <a:rPr lang="en-US" sz="2600" dirty="0">
                    <a:cs typeface="Times New Roman" panose="02020603050405020304" pitchFamily="18" charset="0"/>
                  </a:rPr>
                  <a:t>is small</a:t>
                </a:r>
              </a:p>
              <a:p>
                <a:pPr lvl="1"/>
                <a:r>
                  <a:rPr lang="en-US" sz="2400" dirty="0">
                    <a:cs typeface="Times New Roman" panose="02020603050405020304" pitchFamily="18" charset="0"/>
                  </a:rPr>
                  <a:t>If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increases by 10%,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𝑐</m:t>
                    </m:r>
                    <m:r>
                      <a:rPr lang="en-US" sz="2400" b="0" i="1" smtClean="0">
                        <a:latin typeface="Cambria Math" panose="02040503050406030204" pitchFamily="18" charset="0"/>
                        <a:cs typeface="Times New Roman" panose="02020603050405020304" pitchFamily="18" charset="0"/>
                      </a:rPr>
                      <m:t>=.1</m:t>
                    </m:r>
                  </m:oMath>
                </a14:m>
                <a:endParaRPr lang="en-US" sz="2400" dirty="0">
                  <a:cs typeface="Times New Roman" panose="02020603050405020304" pitchFamily="18" charset="0"/>
                </a:endParaRPr>
              </a:p>
              <a:p>
                <a:pPr lvl="1"/>
                <a:r>
                  <a:rPr lang="en-US" sz="2400" dirty="0">
                    <a:cs typeface="Times New Roman" panose="02020603050405020304" pitchFamily="18" charset="0"/>
                  </a:rPr>
                  <a:t>Hence,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Δ</m:t>
                    </m:r>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as well</a:t>
                </a:r>
              </a:p>
              <a:p>
                <a:pPr lvl="1"/>
                <a:r>
                  <a:rPr lang="en-US" sz="2400" dirty="0">
                    <a:cs typeface="Times New Roman" panose="02020603050405020304" pitchFamily="18" charset="0"/>
                  </a:rPr>
                  <a:t>Therefore, a 10% increase 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is associated with a </a:t>
                </a:r>
                <a14:m>
                  <m:oMath xmlns:m="http://schemas.openxmlformats.org/officeDocument/2006/math">
                    <m:r>
                      <a:rPr lang="en-US" sz="2400" b="0" i="1" smtClean="0">
                        <a:latin typeface="Cambria Math" panose="02040503050406030204" pitchFamily="18" charset="0"/>
                        <a:cs typeface="Times New Roman" panose="02020603050405020304" pitchFamily="18" charset="0"/>
                      </a:rPr>
                      <m:t>.1⋅</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558" t="-1305"/>
                </a:stretch>
              </a:blipFill>
            </p:spPr>
            <p:txBody>
              <a:bodyPr/>
              <a:lstStyle/>
              <a:p>
                <a:r>
                  <a:rPr lang="en-US">
                    <a:noFill/>
                  </a:rPr>
                  <a:t> </a:t>
                </a:r>
              </a:p>
            </p:txBody>
          </p:sp>
        </mc:Fallback>
      </mc:AlternateContent>
    </p:spTree>
    <p:extLst>
      <p:ext uri="{BB962C8B-B14F-4D97-AF65-F5344CB8AC3E}">
        <p14:creationId xmlns:p14="http://schemas.microsoft.com/office/powerpoint/2010/main" val="38985050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to interpret coefficients on transformed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Let’s focus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ln</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for 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oMath>
                </a14:m>
                <a:r>
                  <a:rPr lang="en-US" sz="2400" dirty="0">
                    <a:cs typeface="Times New Roman" panose="02020603050405020304" pitchFamily="18" charset="0"/>
                  </a:rPr>
                  <a:t> goes up by </a:t>
                </a:r>
                <a14:m>
                  <m:oMath xmlns:m="http://schemas.openxmlformats.org/officeDocument/2006/math">
                    <m:r>
                      <a:rPr lang="en-US" sz="2400" b="0" i="0"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increases by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pPr lvl="1"/>
                <a:r>
                  <a:rPr lang="en-US" sz="2400" dirty="0">
                    <a:cs typeface="Times New Roman" panose="02020603050405020304" pitchFamily="18" charset="0"/>
                  </a:rPr>
                  <a:t>Okay, but what does it mean for ln</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oMath>
                </a14:m>
                <a:r>
                  <a:rPr lang="en-US" sz="2400" dirty="0">
                    <a:cs typeface="Times New Roman" panose="02020603050405020304" pitchFamily="18" charset="0"/>
                  </a:rPr>
                  <a:t> to change by a certain amount? </a:t>
                </a:r>
              </a:p>
              <a:p>
                <a:pPr lvl="1"/>
                <a:r>
                  <a:rPr lang="en-US" sz="2400" dirty="0">
                    <a:cs typeface="Times New Roman" panose="02020603050405020304" pitchFamily="18" charset="0"/>
                  </a:rPr>
                  <a:t>It’s helpful to think about </a:t>
                </a:r>
                <a:r>
                  <a:rPr lang="en-US" sz="2400" b="1" dirty="0">
                    <a:solidFill>
                      <a:schemeClr val="accent2">
                        <a:lumMod val="75000"/>
                      </a:schemeClr>
                    </a:solidFill>
                    <a:cs typeface="Times New Roman" panose="02020603050405020304" pitchFamily="18" charset="0"/>
                  </a:rPr>
                  <a:t>percentage changes </a:t>
                </a:r>
                <a:r>
                  <a:rPr lang="en-US" sz="2400" dirty="0">
                    <a:cs typeface="Times New Roman" panose="02020603050405020304" pitchFamily="18" charset="0"/>
                  </a:rPr>
                  <a:t>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r>
                  <a:rPr lang="en-US" sz="2600" dirty="0">
                    <a:cs typeface="Times New Roman" panose="02020603050405020304" pitchFamily="18" charset="0"/>
                  </a:rPr>
                  <a:t>A </a:t>
                </a:r>
                <a:r>
                  <a:rPr lang="en-US" sz="2600" b="1" dirty="0">
                    <a:solidFill>
                      <a:schemeClr val="accent3">
                        <a:lumMod val="75000"/>
                      </a:schemeClr>
                    </a:solidFill>
                    <a:cs typeface="Times New Roman" panose="02020603050405020304" pitchFamily="18" charset="0"/>
                  </a:rPr>
                  <a:t>10% increase in </a:t>
                </a:r>
                <a14:m>
                  <m:oMath xmlns:m="http://schemas.openxmlformats.org/officeDocument/2006/math">
                    <m:sSub>
                      <m:sSubPr>
                        <m:ctrlPr>
                          <a:rPr lang="en-US" sz="2600" b="1"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600" b="1" i="1" smtClean="0">
                            <a:solidFill>
                              <a:schemeClr val="accent3">
                                <a:lumMod val="75000"/>
                              </a:schemeClr>
                            </a:solidFill>
                            <a:latin typeface="Cambria Math" panose="02040503050406030204" pitchFamily="18" charset="0"/>
                            <a:cs typeface="Times New Roman" panose="02020603050405020304" pitchFamily="18" charset="0"/>
                          </a:rPr>
                          <m:t>𝒙</m:t>
                        </m:r>
                      </m:e>
                      <m:sub>
                        <m:r>
                          <a:rPr lang="en-US" sz="2600" b="1" i="1" smtClean="0">
                            <a:solidFill>
                              <a:schemeClr val="accent3">
                                <a:lumMod val="75000"/>
                              </a:schemeClr>
                            </a:solidFill>
                            <a:latin typeface="Cambria Math" panose="02040503050406030204" pitchFamily="18" charset="0"/>
                            <a:cs typeface="Times New Roman" panose="02020603050405020304" pitchFamily="18" charset="0"/>
                          </a:rPr>
                          <m:t>𝟏</m:t>
                        </m:r>
                      </m:sub>
                    </m:sSub>
                  </m:oMath>
                </a14:m>
                <a:r>
                  <a:rPr lang="en-US" sz="2600" b="1" dirty="0">
                    <a:solidFill>
                      <a:schemeClr val="accent3">
                        <a:lumMod val="75000"/>
                      </a:schemeClr>
                    </a:solidFill>
                    <a:cs typeface="Times New Roman" panose="02020603050405020304" pitchFamily="18" charset="0"/>
                  </a:rPr>
                  <a:t> is associated with a </a:t>
                </a:r>
                <a14:m>
                  <m:oMath xmlns:m="http://schemas.openxmlformats.org/officeDocument/2006/math">
                    <m:r>
                      <a:rPr lang="en-US" sz="2600" b="1" i="1" smtClean="0">
                        <a:solidFill>
                          <a:schemeClr val="accent3">
                            <a:lumMod val="75000"/>
                          </a:schemeClr>
                        </a:solidFill>
                        <a:latin typeface="Cambria Math" panose="02040503050406030204" pitchFamily="18" charset="0"/>
                        <a:cs typeface="Times New Roman" panose="02020603050405020304" pitchFamily="18" charset="0"/>
                      </a:rPr>
                      <m:t>.</m:t>
                    </m:r>
                    <m:r>
                      <a:rPr lang="en-US" sz="2600" b="1" i="1" smtClean="0">
                        <a:solidFill>
                          <a:schemeClr val="accent3">
                            <a:lumMod val="75000"/>
                          </a:schemeClr>
                        </a:solidFill>
                        <a:latin typeface="Cambria Math" panose="02040503050406030204" pitchFamily="18" charset="0"/>
                        <a:cs typeface="Times New Roman" panose="02020603050405020304" pitchFamily="18" charset="0"/>
                      </a:rPr>
                      <m:t>𝟏</m:t>
                    </m:r>
                    <m:r>
                      <a:rPr lang="en-US" sz="2600" b="1" i="1" smtClean="0">
                        <a:solidFill>
                          <a:schemeClr val="accent3">
                            <a:lumMod val="75000"/>
                          </a:schemeClr>
                        </a:solidFill>
                        <a:latin typeface="Cambria Math" panose="02040503050406030204" pitchFamily="18" charset="0"/>
                        <a:cs typeface="Times New Roman" panose="02020603050405020304" pitchFamily="18" charset="0"/>
                      </a:rPr>
                      <m:t>⋅</m:t>
                    </m:r>
                    <m:sSub>
                      <m:sSubPr>
                        <m:ctrlPr>
                          <a:rPr lang="en-US" sz="2600" b="1"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600" b="1" i="1" smtClean="0">
                            <a:solidFill>
                              <a:schemeClr val="accent3">
                                <a:lumMod val="75000"/>
                              </a:schemeClr>
                            </a:solidFill>
                            <a:latin typeface="Cambria Math" panose="02040503050406030204" pitchFamily="18" charset="0"/>
                            <a:cs typeface="Times New Roman" panose="02020603050405020304" pitchFamily="18" charset="0"/>
                          </a:rPr>
                          <m:t>𝜷</m:t>
                        </m:r>
                      </m:e>
                      <m:sub>
                        <m:r>
                          <a:rPr lang="en-US" sz="2600" b="1" i="1" smtClean="0">
                            <a:solidFill>
                              <a:schemeClr val="accent3">
                                <a:lumMod val="75000"/>
                              </a:schemeClr>
                            </a:solidFill>
                            <a:latin typeface="Cambria Math" panose="02040503050406030204" pitchFamily="18" charset="0"/>
                            <a:cs typeface="Times New Roman" panose="02020603050405020304" pitchFamily="18" charset="0"/>
                          </a:rPr>
                          <m:t>𝟏</m:t>
                        </m:r>
                      </m:sub>
                    </m:sSub>
                  </m:oMath>
                </a14:m>
                <a:r>
                  <a:rPr lang="en-US" sz="2600" b="1" dirty="0">
                    <a:solidFill>
                      <a:schemeClr val="accent3">
                        <a:lumMod val="75000"/>
                      </a:schemeClr>
                    </a:solidFill>
                    <a:cs typeface="Times New Roman" panose="02020603050405020304" pitchFamily="18" charset="0"/>
                  </a:rPr>
                  <a:t> increase in </a:t>
                </a:r>
                <a14:m>
                  <m:oMath xmlns:m="http://schemas.openxmlformats.org/officeDocument/2006/math">
                    <m:r>
                      <a:rPr lang="en-US" sz="2600" b="1" i="1" smtClean="0">
                        <a:solidFill>
                          <a:schemeClr val="accent3">
                            <a:lumMod val="75000"/>
                          </a:schemeClr>
                        </a:solidFill>
                        <a:latin typeface="Cambria Math" panose="02040503050406030204" pitchFamily="18" charset="0"/>
                        <a:cs typeface="Times New Roman" panose="02020603050405020304" pitchFamily="18" charset="0"/>
                      </a:rPr>
                      <m:t>𝒚</m:t>
                    </m:r>
                  </m:oMath>
                </a14:m>
                <a:endParaRPr lang="en-US" sz="2600" b="1" dirty="0">
                  <a:solidFill>
                    <a:schemeClr val="accent3">
                      <a:lumMod val="75000"/>
                    </a:schemeClr>
                  </a:solidFill>
                  <a:cs typeface="Times New Roman" panose="02020603050405020304" pitchFamily="18" charset="0"/>
                </a:endParaRPr>
              </a:p>
              <a:p>
                <a:r>
                  <a:rPr lang="en-US" sz="2600" dirty="0">
                    <a:cs typeface="Times New Roman" panose="02020603050405020304" pitchFamily="18" charset="0"/>
                  </a:rPr>
                  <a:t>What about the model: </a:t>
                </a:r>
                <a14:m>
                  <m:oMath xmlns:m="http://schemas.openxmlformats.org/officeDocument/2006/math">
                    <m:r>
                      <m:rPr>
                        <m:sty m:val="p"/>
                      </m:rPr>
                      <a:rPr lang="en-US" sz="2600" b="0" i="1" smtClean="0">
                        <a:latin typeface="Cambria Math" panose="02040503050406030204" pitchFamily="18" charset="0"/>
                        <a:cs typeface="Times New Roman" panose="02020603050405020304" pitchFamily="18" charset="0"/>
                      </a:rPr>
                      <m:t>ln</m:t>
                    </m:r>
                    <m:d>
                      <m:dPr>
                        <m:ctrlPr>
                          <a:rPr lang="en-US" sz="2600" b="0" i="1" smtClean="0">
                            <a:latin typeface="Cambria Math" panose="02040503050406030204" pitchFamily="18" charset="0"/>
                            <a:cs typeface="Times New Roman" panose="02020603050405020304" pitchFamily="18" charset="0"/>
                          </a:rPr>
                        </m:ctrlPr>
                      </m:dPr>
                      <m:e>
                        <m:r>
                          <a:rPr lang="en-US" sz="2600" b="0" i="1" smtClean="0">
                            <a:latin typeface="Cambria Math" panose="02040503050406030204" pitchFamily="18" charset="0"/>
                            <a:cs typeface="Times New Roman" panose="02020603050405020304" pitchFamily="18" charset="0"/>
                          </a:rPr>
                          <m:t>𝑦</m:t>
                        </m:r>
                      </m:e>
                    </m:d>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1</m:t>
                        </m:r>
                      </m:sub>
                    </m:sSub>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𝑥</m:t>
                        </m:r>
                      </m:e>
                      <m:sub>
                        <m:r>
                          <a:rPr lang="en-US" sz="2600" b="0" i="1" smtClean="0">
                            <a:latin typeface="Cambria Math" panose="02040503050406030204" pitchFamily="18" charset="0"/>
                            <a:cs typeface="Times New Roman" panose="02020603050405020304" pitchFamily="18" charset="0"/>
                          </a:rPr>
                          <m:t>1</m:t>
                        </m:r>
                      </m:sub>
                    </m:sSub>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𝜀</m:t>
                    </m:r>
                  </m:oMath>
                </a14:m>
                <a:r>
                  <a:rPr lang="en-US" sz="2600" dirty="0">
                    <a:cs typeface="Times New Roman" panose="02020603050405020304" pitchFamily="18" charset="0"/>
                  </a:rPr>
                  <a:t>?</a:t>
                </a:r>
              </a:p>
              <a:p>
                <a:pPr lvl="1"/>
                <a:r>
                  <a:rPr lang="en-US" sz="2400" dirty="0">
                    <a:cs typeface="Times New Roman" panose="02020603050405020304" pitchFamily="18" charset="0"/>
                  </a:rPr>
                  <a:t>Now, a 1-unit change 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is associated with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⋅100%</m:t>
                    </m:r>
                  </m:oMath>
                </a14:m>
                <a:r>
                  <a:rPr lang="en-US" sz="2400" dirty="0">
                    <a:cs typeface="Times New Roman" panose="02020603050405020304" pitchFamily="18" charset="0"/>
                  </a:rPr>
                  <a:t> change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558" t="-1305"/>
                </a:stretch>
              </a:blipFill>
            </p:spPr>
            <p:txBody>
              <a:bodyPr/>
              <a:lstStyle/>
              <a:p>
                <a:r>
                  <a:rPr lang="en-US">
                    <a:noFill/>
                  </a:rPr>
                  <a:t> </a:t>
                </a:r>
              </a:p>
            </p:txBody>
          </p:sp>
        </mc:Fallback>
      </mc:AlternateContent>
    </p:spTree>
    <p:extLst>
      <p:ext uri="{BB962C8B-B14F-4D97-AF65-F5344CB8AC3E}">
        <p14:creationId xmlns:p14="http://schemas.microsoft.com/office/powerpoint/2010/main" val="417256417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to interpret coefficients on transformed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Let’s focus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ln</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for 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oMath>
                </a14:m>
                <a:r>
                  <a:rPr lang="en-US" sz="2400" dirty="0">
                    <a:cs typeface="Times New Roman" panose="02020603050405020304" pitchFamily="18" charset="0"/>
                  </a:rPr>
                  <a:t> goes up by </a:t>
                </a:r>
                <a14:m>
                  <m:oMath xmlns:m="http://schemas.openxmlformats.org/officeDocument/2006/math">
                    <m:r>
                      <a:rPr lang="en-US" sz="2400" b="0" i="0"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increases by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pPr lvl="1"/>
                <a:r>
                  <a:rPr lang="en-US" sz="2400" dirty="0">
                    <a:cs typeface="Times New Roman" panose="02020603050405020304" pitchFamily="18" charset="0"/>
                  </a:rPr>
                  <a:t>Okay, but what does it mean for ln</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oMath>
                </a14:m>
                <a:r>
                  <a:rPr lang="en-US" sz="2400" dirty="0">
                    <a:cs typeface="Times New Roman" panose="02020603050405020304" pitchFamily="18" charset="0"/>
                  </a:rPr>
                  <a:t> to change by a certain amount? </a:t>
                </a:r>
              </a:p>
              <a:p>
                <a:pPr lvl="1"/>
                <a:r>
                  <a:rPr lang="en-US" sz="2400" dirty="0">
                    <a:cs typeface="Times New Roman" panose="02020603050405020304" pitchFamily="18" charset="0"/>
                  </a:rPr>
                  <a:t>It’s helpful to think about </a:t>
                </a:r>
                <a:r>
                  <a:rPr lang="en-US" sz="2400" b="1" dirty="0">
                    <a:solidFill>
                      <a:schemeClr val="accent2">
                        <a:lumMod val="75000"/>
                      </a:schemeClr>
                    </a:solidFill>
                    <a:cs typeface="Times New Roman" panose="02020603050405020304" pitchFamily="18" charset="0"/>
                  </a:rPr>
                  <a:t>percentage changes </a:t>
                </a:r>
                <a:r>
                  <a:rPr lang="en-US" sz="2400" dirty="0">
                    <a:cs typeface="Times New Roman" panose="02020603050405020304" pitchFamily="18" charset="0"/>
                  </a:rPr>
                  <a:t>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r>
                  <a:rPr lang="en-US" sz="2600" dirty="0">
                    <a:cs typeface="Times New Roman" panose="02020603050405020304" pitchFamily="18" charset="0"/>
                  </a:rPr>
                  <a:t>A 10% increase in </a:t>
                </a:r>
                <a14:m>
                  <m:oMath xmlns:m="http://schemas.openxmlformats.org/officeDocument/2006/math">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𝑥</m:t>
                        </m:r>
                      </m:e>
                      <m:sub>
                        <m:r>
                          <a:rPr lang="en-US" sz="2600" b="0" i="1" smtClean="0">
                            <a:latin typeface="Cambria Math" panose="02040503050406030204" pitchFamily="18" charset="0"/>
                            <a:cs typeface="Times New Roman" panose="02020603050405020304" pitchFamily="18" charset="0"/>
                          </a:rPr>
                          <m:t>1</m:t>
                        </m:r>
                      </m:sub>
                    </m:sSub>
                  </m:oMath>
                </a14:m>
                <a:r>
                  <a:rPr lang="en-US" sz="2600" dirty="0">
                    <a:cs typeface="Times New Roman" panose="02020603050405020304" pitchFamily="18" charset="0"/>
                  </a:rPr>
                  <a:t> is associated with a </a:t>
                </a:r>
                <a14:m>
                  <m:oMath xmlns:m="http://schemas.openxmlformats.org/officeDocument/2006/math">
                    <m:r>
                      <a:rPr lang="en-US" sz="2600" b="0" i="1" smtClean="0">
                        <a:latin typeface="Cambria Math" panose="02040503050406030204" pitchFamily="18" charset="0"/>
                        <a:cs typeface="Times New Roman" panose="02020603050405020304" pitchFamily="18" charset="0"/>
                      </a:rPr>
                      <m:t>.1⋅</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1</m:t>
                        </m:r>
                      </m:sub>
                    </m:sSub>
                  </m:oMath>
                </a14:m>
                <a:r>
                  <a:rPr lang="en-US" sz="2600" dirty="0">
                    <a:cs typeface="Times New Roman" panose="02020603050405020304" pitchFamily="18" charset="0"/>
                  </a:rPr>
                  <a:t> increase in </a:t>
                </a:r>
                <a14:m>
                  <m:oMath xmlns:m="http://schemas.openxmlformats.org/officeDocument/2006/math">
                    <m:r>
                      <a:rPr lang="en-US" sz="2600" b="0" i="1" smtClean="0">
                        <a:latin typeface="Cambria Math" panose="02040503050406030204" pitchFamily="18" charset="0"/>
                        <a:cs typeface="Times New Roman" panose="02020603050405020304" pitchFamily="18" charset="0"/>
                      </a:rPr>
                      <m:t>𝑦</m:t>
                    </m:r>
                  </m:oMath>
                </a14:m>
                <a:endParaRPr lang="en-US" sz="2600" dirty="0">
                  <a:cs typeface="Times New Roman" panose="02020603050405020304" pitchFamily="18" charset="0"/>
                </a:endParaRPr>
              </a:p>
              <a:p>
                <a:r>
                  <a:rPr lang="en-US" sz="2600" dirty="0">
                    <a:cs typeface="Times New Roman" panose="02020603050405020304" pitchFamily="18" charset="0"/>
                  </a:rPr>
                  <a:t>What about the model: </a:t>
                </a:r>
                <a14:m>
                  <m:oMath xmlns:m="http://schemas.openxmlformats.org/officeDocument/2006/math">
                    <m:r>
                      <m:rPr>
                        <m:sty m:val="p"/>
                      </m:rPr>
                      <a:rPr lang="en-US" sz="2600" b="0" i="1" smtClean="0">
                        <a:latin typeface="Cambria Math" panose="02040503050406030204" pitchFamily="18" charset="0"/>
                        <a:cs typeface="Times New Roman" panose="02020603050405020304" pitchFamily="18" charset="0"/>
                      </a:rPr>
                      <m:t>ln</m:t>
                    </m:r>
                    <m:d>
                      <m:dPr>
                        <m:ctrlPr>
                          <a:rPr lang="en-US" sz="2600" b="0" i="1" smtClean="0">
                            <a:latin typeface="Cambria Math" panose="02040503050406030204" pitchFamily="18" charset="0"/>
                            <a:cs typeface="Times New Roman" panose="02020603050405020304" pitchFamily="18" charset="0"/>
                          </a:rPr>
                        </m:ctrlPr>
                      </m:dPr>
                      <m:e>
                        <m:r>
                          <a:rPr lang="en-US" sz="2600" b="0" i="1" smtClean="0">
                            <a:latin typeface="Cambria Math" panose="02040503050406030204" pitchFamily="18" charset="0"/>
                            <a:cs typeface="Times New Roman" panose="02020603050405020304" pitchFamily="18" charset="0"/>
                          </a:rPr>
                          <m:t>𝑦</m:t>
                        </m:r>
                      </m:e>
                    </m:d>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1</m:t>
                        </m:r>
                      </m:sub>
                    </m:sSub>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𝑥</m:t>
                        </m:r>
                      </m:e>
                      <m:sub>
                        <m:r>
                          <a:rPr lang="en-US" sz="2600" b="0" i="1" smtClean="0">
                            <a:latin typeface="Cambria Math" panose="02040503050406030204" pitchFamily="18" charset="0"/>
                            <a:cs typeface="Times New Roman" panose="02020603050405020304" pitchFamily="18" charset="0"/>
                          </a:rPr>
                          <m:t>1</m:t>
                        </m:r>
                      </m:sub>
                    </m:sSub>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𝜀</m:t>
                    </m:r>
                  </m:oMath>
                </a14:m>
                <a:r>
                  <a:rPr lang="en-US" sz="2600" dirty="0">
                    <a:cs typeface="Times New Roman" panose="02020603050405020304" pitchFamily="18" charset="0"/>
                  </a:rPr>
                  <a:t>?</a:t>
                </a:r>
              </a:p>
              <a:p>
                <a:pPr lvl="1"/>
                <a:r>
                  <a:rPr lang="en-US" sz="2400" dirty="0">
                    <a:cs typeface="Times New Roman" panose="02020603050405020304" pitchFamily="18" charset="0"/>
                  </a:rPr>
                  <a:t>Now, a 1-unit change 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is associated with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⋅100%</m:t>
                    </m:r>
                  </m:oMath>
                </a14:m>
                <a:r>
                  <a:rPr lang="en-US" sz="2400" dirty="0">
                    <a:cs typeface="Times New Roman" panose="02020603050405020304" pitchFamily="18" charset="0"/>
                  </a:rPr>
                  <a:t> change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a:t>
                </a:r>
              </a:p>
              <a:p>
                <a:r>
                  <a:rPr lang="en-US" sz="2600" dirty="0">
                    <a:cs typeface="Times New Roman" panose="02020603050405020304" pitchFamily="18" charset="0"/>
                  </a:rPr>
                  <a:t>What about the model: </a:t>
                </a:r>
                <a14:m>
                  <m:oMath xmlns:m="http://schemas.openxmlformats.org/officeDocument/2006/math">
                    <m:r>
                      <m:rPr>
                        <m:sty m:val="p"/>
                      </m:rPr>
                      <a:rPr lang="en-US" sz="2600" b="0" i="1" smtClean="0">
                        <a:latin typeface="Cambria Math" panose="02040503050406030204" pitchFamily="18" charset="0"/>
                        <a:cs typeface="Times New Roman" panose="02020603050405020304" pitchFamily="18" charset="0"/>
                      </a:rPr>
                      <m:t>ln</m:t>
                    </m:r>
                    <m:d>
                      <m:dPr>
                        <m:ctrlPr>
                          <a:rPr lang="en-US" sz="2600" b="0" i="1" smtClean="0">
                            <a:latin typeface="Cambria Math" panose="02040503050406030204" pitchFamily="18" charset="0"/>
                            <a:cs typeface="Times New Roman" panose="02020603050405020304" pitchFamily="18" charset="0"/>
                          </a:rPr>
                        </m:ctrlPr>
                      </m:dPr>
                      <m:e>
                        <m:r>
                          <a:rPr lang="en-US" sz="2600" b="0" i="1" smtClean="0">
                            <a:latin typeface="Cambria Math" panose="02040503050406030204" pitchFamily="18" charset="0"/>
                            <a:cs typeface="Times New Roman" panose="02020603050405020304" pitchFamily="18" charset="0"/>
                          </a:rPr>
                          <m:t>𝑦</m:t>
                        </m:r>
                      </m:e>
                    </m:d>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1</m:t>
                        </m:r>
                      </m:sub>
                    </m:sSub>
                    <m:sSub>
                      <m:sSubPr>
                        <m:ctrlPr>
                          <a:rPr lang="en-US" sz="2600" b="0" i="1" smtClean="0">
                            <a:latin typeface="Cambria Math" panose="02040503050406030204" pitchFamily="18" charset="0"/>
                            <a:cs typeface="Times New Roman" panose="02020603050405020304" pitchFamily="18" charset="0"/>
                          </a:rPr>
                        </m:ctrlPr>
                      </m:sSubPr>
                      <m:e>
                        <m:r>
                          <m:rPr>
                            <m:sty m:val="p"/>
                          </m:rPr>
                          <a:rPr lang="en-US" sz="2600" b="0" i="0" smtClean="0">
                            <a:latin typeface="Cambria Math" panose="02040503050406030204" pitchFamily="18" charset="0"/>
                            <a:cs typeface="Times New Roman" panose="02020603050405020304" pitchFamily="18" charset="0"/>
                          </a:rPr>
                          <m:t>ln</m:t>
                        </m:r>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𝑥</m:t>
                        </m:r>
                      </m:e>
                      <m:sub>
                        <m:r>
                          <a:rPr lang="en-US" sz="2600" b="0" i="1" smtClean="0">
                            <a:latin typeface="Cambria Math" panose="02040503050406030204" pitchFamily="18" charset="0"/>
                            <a:cs typeface="Times New Roman" panose="02020603050405020304" pitchFamily="18" charset="0"/>
                          </a:rPr>
                          <m:t>1</m:t>
                        </m:r>
                      </m:sub>
                    </m:sSub>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𝜀</m:t>
                    </m:r>
                  </m:oMath>
                </a14:m>
                <a:r>
                  <a:rPr lang="en-US" sz="2600" dirty="0">
                    <a:cs typeface="Times New Roman" panose="02020603050405020304" pitchFamily="18" charset="0"/>
                  </a:rPr>
                  <a:t>?</a:t>
                </a:r>
              </a:p>
              <a:p>
                <a:pPr lvl="1"/>
                <a:r>
                  <a:rPr lang="en-US" sz="2400" dirty="0">
                    <a:cs typeface="Times New Roman" panose="02020603050405020304" pitchFamily="18" charset="0"/>
                  </a:rPr>
                  <a:t>Referred to as a “log-log” model</a:t>
                </a:r>
              </a:p>
              <a:p>
                <a:pPr lvl="1"/>
                <a:r>
                  <a:rPr lang="en-US" sz="2400" dirty="0">
                    <a:cs typeface="Times New Roman" panose="02020603050405020304" pitchFamily="18" charset="0"/>
                  </a:rPr>
                  <a:t>Now, an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 increase 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is associated with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endParaRPr lang="en-US" sz="2400" dirty="0">
                  <a:cs typeface="Times New Roman" panose="02020603050405020304" pitchFamily="18" charset="0"/>
                </a:endParaRPr>
              </a:p>
              <a:p>
                <a:endParaRPr lang="en-US" sz="26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558" t="-1305"/>
                </a:stretch>
              </a:blipFill>
            </p:spPr>
            <p:txBody>
              <a:bodyPr/>
              <a:lstStyle/>
              <a:p>
                <a:r>
                  <a:rPr lang="en-US">
                    <a:noFill/>
                  </a:rPr>
                  <a:t> </a:t>
                </a:r>
              </a:p>
            </p:txBody>
          </p:sp>
        </mc:Fallback>
      </mc:AlternateContent>
    </p:spTree>
    <p:extLst>
      <p:ext uri="{BB962C8B-B14F-4D97-AF65-F5344CB8AC3E}">
        <p14:creationId xmlns:p14="http://schemas.microsoft.com/office/powerpoint/2010/main" val="18600860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p:txBody>
          <a:bodyPr/>
          <a:lstStyle/>
          <a:p>
            <a:r>
              <a:rPr lang="en-US" dirty="0"/>
              <a:t>Interaction Effects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3980962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an Interaction?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Suppose we want to know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on </a:t>
                </a:r>
                <a14:m>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oMath>
                </a14:m>
                <a:r>
                  <a:rPr lang="en-US" sz="2400" dirty="0">
                    <a:solidFill>
                      <a:srgbClr val="0070C0"/>
                    </a:solidFill>
                    <a:cs typeface="Times New Roman" panose="02020603050405020304" pitchFamily="18" charset="0"/>
                  </a:rPr>
                  <a:t> </a:t>
                </a:r>
                <a:r>
                  <a:rPr lang="en-US" sz="2400" b="1" dirty="0">
                    <a:solidFill>
                      <a:srgbClr val="0070C0"/>
                    </a:solidFill>
                    <a:cs typeface="Times New Roman" panose="02020603050405020304" pitchFamily="18" charset="0"/>
                  </a:rPr>
                  <a:t>specific to </a:t>
                </a:r>
                <a:r>
                  <a:rPr lang="en-US" sz="2400" dirty="0">
                    <a:cs typeface="Times New Roman" panose="02020603050405020304" pitchFamily="18" charset="0"/>
                  </a:rPr>
                  <a:t>groups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𝑍</m:t>
                    </m:r>
                  </m:oMath>
                </a14:m>
                <a:endParaRPr lang="en-US" sz="2400" dirty="0">
                  <a:cs typeface="Times New Roman" panose="02020603050405020304" pitchFamily="18" charset="0"/>
                </a:endParaRPr>
              </a:p>
              <a:p>
                <a:endParaRPr lang="en-US" sz="26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10090028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an Interaction?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Suppose we want to know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on </a:t>
                </a:r>
                <a14:m>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oMath>
                </a14:m>
                <a:r>
                  <a:rPr lang="en-US" sz="2400" dirty="0">
                    <a:solidFill>
                      <a:srgbClr val="0070C0"/>
                    </a:solidFill>
                    <a:cs typeface="Times New Roman" panose="02020603050405020304" pitchFamily="18" charset="0"/>
                  </a:rPr>
                  <a:t> </a:t>
                </a:r>
                <a:r>
                  <a:rPr lang="en-US" sz="2400" b="1" dirty="0">
                    <a:solidFill>
                      <a:srgbClr val="0070C0"/>
                    </a:solidFill>
                    <a:cs typeface="Times New Roman" panose="02020603050405020304" pitchFamily="18" charset="0"/>
                  </a:rPr>
                  <a:t>specific to </a:t>
                </a:r>
                <a:r>
                  <a:rPr lang="en-US" sz="2400" dirty="0">
                    <a:cs typeface="Times New Roman" panose="02020603050405020304" pitchFamily="18" charset="0"/>
                  </a:rPr>
                  <a:t>groups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𝑍</m:t>
                    </m:r>
                  </m:oMath>
                </a14:m>
                <a:endParaRPr lang="en-US" sz="2400" b="0" dirty="0">
                  <a:cs typeface="Times New Roman" panose="02020603050405020304" pitchFamily="18" charset="0"/>
                </a:endParaRPr>
              </a:p>
              <a:p>
                <a:r>
                  <a:rPr lang="en-US" sz="2400" dirty="0">
                    <a:cs typeface="Times New Roman" panose="02020603050405020304" pitchFamily="18" charset="0"/>
                  </a:rPr>
                  <a:t>We want to flexibly model how a relationship between two variables </a:t>
                </a:r>
                <a:r>
                  <a:rPr lang="en-US" sz="2400" b="1" dirty="0">
                    <a:solidFill>
                      <a:srgbClr val="0070C0"/>
                    </a:solidFill>
                    <a:cs typeface="Times New Roman" panose="02020603050405020304" pitchFamily="18" charset="0"/>
                  </a:rPr>
                  <a:t>may depend on the levels of a third</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0</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𝑋</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2</m:t>
                          </m:r>
                        </m:sub>
                      </m:sSub>
                      <m:r>
                        <a:rPr lang="en-US" sz="2400" b="0" i="1" smtClean="0">
                          <a:solidFill>
                            <a:srgbClr val="0070C0"/>
                          </a:solidFill>
                          <a:latin typeface="Cambria Math" panose="02040503050406030204" pitchFamily="18" charset="0"/>
                          <a:cs typeface="Times New Roman" panose="02020603050405020304" pitchFamily="18" charset="0"/>
                        </a:rPr>
                        <m:t>𝑍</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d>
                        <m:dPr>
                          <m:ctrlPr>
                            <a:rPr lang="en-US" sz="2400" b="0" i="1" smtClean="0">
                              <a:solidFill>
                                <a:srgbClr val="0070C0"/>
                              </a:solidFill>
                              <a:latin typeface="Cambria Math" panose="02040503050406030204" pitchFamily="18" charset="0"/>
                              <a:cs typeface="Times New Roman" panose="02020603050405020304" pitchFamily="18" charset="0"/>
                            </a:rPr>
                          </m:ctrlPr>
                        </m:dPr>
                        <m:e>
                          <m:r>
                            <a:rPr lang="en-US" sz="2400" b="0" i="1" smtClean="0">
                              <a:solidFill>
                                <a:srgbClr val="0070C0"/>
                              </a:solidFill>
                              <a:latin typeface="Cambria Math" panose="02040503050406030204" pitchFamily="18" charset="0"/>
                              <a:cs typeface="Times New Roman" panose="02020603050405020304" pitchFamily="18" charset="0"/>
                            </a:rPr>
                            <m:t>𝑋</m:t>
                          </m:r>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𝑍</m:t>
                          </m:r>
                        </m:e>
                      </m:d>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𝜀</m:t>
                      </m:r>
                    </m:oMath>
                  </m:oMathPara>
                </a14:m>
                <a:endParaRPr lang="en-US" sz="2400" dirty="0">
                  <a:solidFill>
                    <a:srgbClr val="0070C0"/>
                  </a:solidFill>
                  <a:cs typeface="Times New Roman" panose="02020603050405020304" pitchFamily="18" charset="0"/>
                </a:endParaRPr>
              </a:p>
              <a:p>
                <a:endParaRPr lang="en-US" sz="26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504465058"/>
      </p:ext>
    </p:extLst>
  </p:cSld>
  <p:clrMapOvr>
    <a:masterClrMapping/>
  </p:clrMapOvr>
</p:sld>
</file>

<file path=ppt/theme/theme1.xml><?xml version="1.0" encoding="utf-8"?>
<a:theme xmlns:a="http://schemas.openxmlformats.org/drawingml/2006/main" name="View">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8073</TotalTime>
  <Words>11026</Words>
  <Application>Microsoft Office PowerPoint</Application>
  <PresentationFormat>Widescreen</PresentationFormat>
  <Paragraphs>1185</Paragraphs>
  <Slides>160</Slides>
  <Notes>138</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160</vt:i4>
      </vt:variant>
    </vt:vector>
  </HeadingPairs>
  <TitlesOfParts>
    <vt:vector size="170" baseType="lpstr">
      <vt:lpstr>Aptos</vt:lpstr>
      <vt:lpstr>Aptos Narrow</vt:lpstr>
      <vt:lpstr>Arial</vt:lpstr>
      <vt:lpstr>Calibri</vt:lpstr>
      <vt:lpstr>Cambria Math</vt:lpstr>
      <vt:lpstr>Open Sans</vt:lpstr>
      <vt:lpstr>Symbol</vt:lpstr>
      <vt:lpstr>Times New Roman</vt:lpstr>
      <vt:lpstr>Wingdings 2</vt:lpstr>
      <vt:lpstr>View</vt:lpstr>
      <vt:lpstr>Intermediate Statistics</vt:lpstr>
      <vt:lpstr>PowerPoint Presentation</vt:lpstr>
      <vt:lpstr>PowerPoint Presentation</vt:lpstr>
      <vt:lpstr>Regression</vt:lpstr>
      <vt:lpstr>Population Model </vt:lpstr>
      <vt:lpstr>Population Model </vt:lpstr>
      <vt:lpstr>Population Model </vt:lpstr>
      <vt:lpstr>Population Model </vt:lpstr>
      <vt:lpstr>Population Model </vt:lpstr>
      <vt:lpstr>Population Model </vt:lpstr>
      <vt:lpstr>Population Model </vt:lpstr>
      <vt:lpstr>Population Model</vt:lpstr>
      <vt:lpstr>Population Model: Assumptions</vt:lpstr>
      <vt:lpstr>Population Model: Assumptions</vt:lpstr>
      <vt:lpstr>Population Model: Assumptions</vt:lpstr>
      <vt:lpstr>Population Model: Assumptions</vt:lpstr>
      <vt:lpstr>Estimating a Regression: Intuition</vt:lpstr>
      <vt:lpstr>Estimating a Regression: Intuition</vt:lpstr>
      <vt:lpstr>Ordinary Least Squares (OLS) </vt:lpstr>
      <vt:lpstr>Interpreting the Results</vt:lpstr>
      <vt:lpstr>Goodness of Fit</vt:lpstr>
      <vt:lpstr>Goodness of Fit</vt:lpstr>
      <vt:lpstr>Goodness of Fit</vt:lpstr>
      <vt:lpstr>Goodness of Fit</vt:lpstr>
      <vt:lpstr>Goodness of Fit</vt:lpstr>
      <vt:lpstr>Goal: Why are we regging?</vt:lpstr>
      <vt:lpstr>Unbiasedness: Estimating Causal POI</vt:lpstr>
      <vt:lpstr>Unbiasedness: Estimating Causal POI</vt:lpstr>
      <vt:lpstr>Unbiasedness: Estimating Causal POI</vt:lpstr>
      <vt:lpstr>Unbiasedness: Estimating Causal POI</vt:lpstr>
      <vt:lpstr>Multivariate Regression</vt:lpstr>
      <vt:lpstr>Population Model: Multiple Variables</vt:lpstr>
      <vt:lpstr>Population Model: Multiple Variables</vt:lpstr>
      <vt:lpstr>Controlling for Variables</vt:lpstr>
      <vt:lpstr>Controlling for Variables</vt:lpstr>
      <vt:lpstr>Controlling for Variables</vt:lpstr>
      <vt:lpstr>Controlling for Variables</vt:lpstr>
      <vt:lpstr>Controlling for Variables: A1Cs and Education</vt:lpstr>
      <vt:lpstr>Controlling for Variables: A1Cs and Education</vt:lpstr>
      <vt:lpstr>Partialling out Education</vt:lpstr>
      <vt:lpstr>FWL: Residual Ys on Residual Ds</vt:lpstr>
      <vt:lpstr>So what do I  control for? </vt:lpstr>
      <vt:lpstr>Inference on Regression Coefficients</vt:lpstr>
      <vt:lpstr>Inference: How well does our data answer our question?</vt:lpstr>
      <vt:lpstr>Inference: How well does our data answer our question?</vt:lpstr>
      <vt:lpstr>A Simulation Example</vt:lpstr>
      <vt:lpstr>A Simulation Example</vt:lpstr>
      <vt:lpstr>Sampling Distribution of (β_i ) ̂</vt:lpstr>
      <vt:lpstr>Sampling Distribution of (β_i ) ̂</vt:lpstr>
      <vt:lpstr>Sampling Distribution of (β_i ) ̂</vt:lpstr>
      <vt:lpstr>Sampling Distribution of (β_i ) ̂</vt:lpstr>
      <vt:lpstr>Standard Errors </vt:lpstr>
      <vt:lpstr>Hypothesis Testing</vt:lpstr>
      <vt:lpstr>Hypothesis Testing</vt:lpstr>
      <vt:lpstr>Statistical Tests on Coefficients</vt:lpstr>
      <vt:lpstr>Statistical Significance </vt:lpstr>
      <vt:lpstr>Types of Control Variables</vt:lpstr>
      <vt:lpstr>Midterm Stats</vt:lpstr>
      <vt:lpstr>Midterm Overview: True/False</vt:lpstr>
      <vt:lpstr>Midterm Overview: True/False</vt:lpstr>
      <vt:lpstr>Midterm Overview: Coding</vt:lpstr>
      <vt:lpstr>Midterm Overview: Coding</vt:lpstr>
      <vt:lpstr>Midterm Overview: Coding</vt:lpstr>
      <vt:lpstr>Types of Control Variables</vt:lpstr>
      <vt:lpstr>Types of Control Variables: Sliders and Switches</vt:lpstr>
      <vt:lpstr>How does interpretation change? </vt:lpstr>
      <vt:lpstr>How does interpretation change? </vt:lpstr>
      <vt:lpstr>Discrete Regressors </vt:lpstr>
      <vt:lpstr>Discrete Regressors </vt:lpstr>
      <vt:lpstr>Discrete Regressors </vt:lpstr>
      <vt:lpstr>Discrete Regressors </vt:lpstr>
      <vt:lpstr>Discrete Regressors </vt:lpstr>
      <vt:lpstr>The Dummy Variable Trap</vt:lpstr>
      <vt:lpstr>The Dummy Variable Trap</vt:lpstr>
      <vt:lpstr>Avoiding the Dummy Variable Trap</vt:lpstr>
      <vt:lpstr>Avoiding the Dummy Variable Trap</vt:lpstr>
      <vt:lpstr>Avoiding the Dummy Variable Trap</vt:lpstr>
      <vt:lpstr>Variable Selection: Transformations</vt:lpstr>
      <vt:lpstr>Scaling Regressors</vt:lpstr>
      <vt:lpstr>Scaling Regressors</vt:lpstr>
      <vt:lpstr>Nonlinear Transformations</vt:lpstr>
      <vt:lpstr>Nonlinear Transformations</vt:lpstr>
      <vt:lpstr>Nonlinear Transformations</vt:lpstr>
      <vt:lpstr>Nonlinear Transformations: Outliers</vt:lpstr>
      <vt:lpstr>Nonlinear Transformations: Outliers</vt:lpstr>
      <vt:lpstr>Nonlinear Transformations</vt:lpstr>
      <vt:lpstr>Nonlinear Transformations: Achieving Linearity </vt:lpstr>
      <vt:lpstr>Nonlinear Transformations: Achieving Linearity </vt:lpstr>
      <vt:lpstr>What kinds of transformations exist?</vt:lpstr>
      <vt:lpstr>What kinds of transformations exist?</vt:lpstr>
      <vt:lpstr>What kinds of transformations exist?</vt:lpstr>
      <vt:lpstr>What kinds of transformations exist?</vt:lpstr>
      <vt:lpstr>How to interpret coefficients on transformed variables?</vt:lpstr>
      <vt:lpstr>How to interpret coefficients on transformed variables?</vt:lpstr>
      <vt:lpstr>How to interpret coefficients on transformed variables?</vt:lpstr>
      <vt:lpstr>How to interpret coefficients on transformed variables?</vt:lpstr>
      <vt:lpstr>Interaction Effects</vt:lpstr>
      <vt:lpstr>What is an Interaction?</vt:lpstr>
      <vt:lpstr>What is an Interaction?</vt:lpstr>
      <vt:lpstr>What is an Interaction?</vt:lpstr>
      <vt:lpstr>Discrete Regressors </vt:lpstr>
      <vt:lpstr>Discrete Regressors </vt:lpstr>
      <vt:lpstr>How do we Interpret Interaction Terms?</vt:lpstr>
      <vt:lpstr>How do we Interpret Interaction Terms?</vt:lpstr>
      <vt:lpstr>What about Continuous Interactions?</vt:lpstr>
      <vt:lpstr>What about Continuous Interactions?</vt:lpstr>
      <vt:lpstr>Interactions in Practice</vt:lpstr>
      <vt:lpstr>Interactions have Power Issues!</vt:lpstr>
      <vt:lpstr>Getting the “Right” Standard Errors</vt:lpstr>
      <vt:lpstr>Standard Errors </vt:lpstr>
      <vt:lpstr>Standard Errors </vt:lpstr>
      <vt:lpstr>Are my error terms i.i.d.?</vt:lpstr>
      <vt:lpstr>Are my error terms i.i.d.?</vt:lpstr>
      <vt:lpstr>Are my error terms i.i.d.?</vt:lpstr>
      <vt:lpstr>Are my error terms i.i.d.?</vt:lpstr>
      <vt:lpstr>Are my error terms i.i.d.?</vt:lpstr>
      <vt:lpstr>Are my error terms i.i.d.?</vt:lpstr>
      <vt:lpstr>Clustered Standard Errors</vt:lpstr>
      <vt:lpstr>Clustered Standard Errors</vt:lpstr>
      <vt:lpstr>Clustered Standard Errors</vt:lpstr>
      <vt:lpstr>Clustered Standard Errors</vt:lpstr>
      <vt:lpstr>Clustered Standard Errors</vt:lpstr>
      <vt:lpstr>Bootstrapped Standard Errors</vt:lpstr>
      <vt:lpstr>Bootstrapped Standard Errors</vt:lpstr>
      <vt:lpstr>Practical Regression Tips</vt:lpstr>
      <vt:lpstr>Reading &amp; Constructing a Regression Table</vt:lpstr>
      <vt:lpstr>Reading &amp; Constructing a Regression Table</vt:lpstr>
      <vt:lpstr>Reading &amp; Constructing a Regression Table</vt:lpstr>
      <vt:lpstr>Reading &amp; Constructing a Regression Table</vt:lpstr>
      <vt:lpstr>Reading &amp; Constructing a Regression Table</vt:lpstr>
      <vt:lpstr>Reading &amp; Constructing a Regression Table</vt:lpstr>
      <vt:lpstr>Types of Significance </vt:lpstr>
      <vt:lpstr>Types of Significance </vt:lpstr>
      <vt:lpstr>What do my results mean? </vt:lpstr>
      <vt:lpstr>What do my results mean? </vt:lpstr>
      <vt:lpstr>What do my results mean? </vt:lpstr>
      <vt:lpstr>What do my results mean? </vt:lpstr>
      <vt:lpstr>Statistical Power</vt:lpstr>
      <vt:lpstr>How do I report my results and assumptions? </vt:lpstr>
      <vt:lpstr>What do my results mean? </vt:lpstr>
      <vt:lpstr>Example of Selection Bias: Marriage and Happiness </vt:lpstr>
      <vt:lpstr>Example of Selection Bias: Marriage and Happiness </vt:lpstr>
      <vt:lpstr>Example of Selection Bias: Marriage and Happiness </vt:lpstr>
      <vt:lpstr>Example of Selection Bias: Marriage and Happiness </vt:lpstr>
      <vt:lpstr>What do my results mean? </vt:lpstr>
      <vt:lpstr>Example of External Validity</vt:lpstr>
      <vt:lpstr>Example of Selection Bias: Marriage and Happiness </vt:lpstr>
      <vt:lpstr>What do my results mean? </vt:lpstr>
      <vt:lpstr>Notes on Causality and Bias</vt:lpstr>
      <vt:lpstr>Interpreting your results causally (One more time)</vt:lpstr>
      <vt:lpstr>Omitted Variables </vt:lpstr>
      <vt:lpstr>Omitted Variables </vt:lpstr>
      <vt:lpstr>Measurement Error</vt:lpstr>
      <vt:lpstr>Measurement Error</vt:lpstr>
      <vt:lpstr>Classical Measurement Error</vt:lpstr>
      <vt:lpstr>Non-Classical Measurement Error: Examples</vt:lpstr>
      <vt:lpstr>Non-Classical Measurement Error: Examples</vt:lpstr>
      <vt:lpstr>Collinearity and Causality</vt:lpstr>
      <vt:lpstr>Collinearity and Causality</vt:lpstr>
      <vt:lpstr>Collinearity and Causality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746</cp:revision>
  <dcterms:created xsi:type="dcterms:W3CDTF">2011-01-10T00:42:42Z</dcterms:created>
  <dcterms:modified xsi:type="dcterms:W3CDTF">2024-03-12T17:08:57Z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